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7" r:id="rId2"/>
    <p:sldId id="258" r:id="rId3"/>
    <p:sldId id="353" r:id="rId4"/>
    <p:sldId id="272" r:id="rId5"/>
    <p:sldId id="373" r:id="rId6"/>
    <p:sldId id="274" r:id="rId7"/>
    <p:sldId id="354" r:id="rId8"/>
    <p:sldId id="355" r:id="rId9"/>
    <p:sldId id="289" r:id="rId10"/>
    <p:sldId id="290" r:id="rId11"/>
    <p:sldId id="356" r:id="rId12"/>
    <p:sldId id="273" r:id="rId13"/>
    <p:sldId id="282" r:id="rId14"/>
    <p:sldId id="291" r:id="rId15"/>
    <p:sldId id="286" r:id="rId16"/>
    <p:sldId id="293" r:id="rId17"/>
    <p:sldId id="294" r:id="rId18"/>
    <p:sldId id="349" r:id="rId19"/>
    <p:sldId id="350" r:id="rId20"/>
    <p:sldId id="295" r:id="rId21"/>
    <p:sldId id="352" r:id="rId22"/>
    <p:sldId id="297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10" r:id="rId33"/>
    <p:sldId id="311" r:id="rId34"/>
    <p:sldId id="315" r:id="rId35"/>
    <p:sldId id="375" r:id="rId36"/>
    <p:sldId id="359" r:id="rId37"/>
    <p:sldId id="331" r:id="rId38"/>
    <p:sldId id="332" r:id="rId39"/>
    <p:sldId id="358" r:id="rId40"/>
    <p:sldId id="367" r:id="rId41"/>
    <p:sldId id="312" r:id="rId42"/>
    <p:sldId id="313" r:id="rId43"/>
    <p:sldId id="340" r:id="rId44"/>
    <p:sldId id="339" r:id="rId45"/>
    <p:sldId id="314" r:id="rId46"/>
    <p:sldId id="360" r:id="rId47"/>
    <p:sldId id="361" r:id="rId48"/>
    <p:sldId id="334" r:id="rId49"/>
    <p:sldId id="325" r:id="rId50"/>
    <p:sldId id="368" r:id="rId51"/>
    <p:sldId id="277" r:id="rId52"/>
    <p:sldId id="317" r:id="rId53"/>
    <p:sldId id="357" r:id="rId54"/>
    <p:sldId id="362" r:id="rId55"/>
    <p:sldId id="363" r:id="rId56"/>
    <p:sldId id="364" r:id="rId57"/>
    <p:sldId id="365" r:id="rId58"/>
    <p:sldId id="366" r:id="rId59"/>
    <p:sldId id="346" r:id="rId60"/>
    <p:sldId id="341" r:id="rId61"/>
    <p:sldId id="309" r:id="rId62"/>
    <p:sldId id="319" r:id="rId63"/>
    <p:sldId id="370" r:id="rId64"/>
    <p:sldId id="369" r:id="rId65"/>
    <p:sldId id="371" r:id="rId66"/>
    <p:sldId id="372" r:id="rId67"/>
    <p:sldId id="320" r:id="rId68"/>
    <p:sldId id="321" r:id="rId69"/>
    <p:sldId id="322" r:id="rId70"/>
    <p:sldId id="336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6"/>
    <p:restoredTop sz="94694"/>
  </p:normalViewPr>
  <p:slideViewPr>
    <p:cSldViewPr snapToGrid="0" snapToObjects="1">
      <p:cViewPr varScale="1">
        <p:scale>
          <a:sx n="87" d="100"/>
          <a:sy n="87" d="100"/>
        </p:scale>
        <p:origin x="19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CEBBC-75A8-C145-8C5C-10EF60DC02DD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7F71DFC-C989-6842-998D-E71691A5FFC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Identify requirements</a:t>
          </a:r>
        </a:p>
      </dgm:t>
    </dgm:pt>
    <dgm:pt modelId="{D739E556-6110-A144-9D52-B1CED6295C68}" type="parTrans" cxnId="{12DB193B-972F-F949-B272-A1EF106DE3A9}">
      <dgm:prSet/>
      <dgm:spPr/>
      <dgm:t>
        <a:bodyPr/>
        <a:lstStyle/>
        <a:p>
          <a:endParaRPr lang="en-US"/>
        </a:p>
      </dgm:t>
    </dgm:pt>
    <dgm:pt modelId="{77680C44-DB63-994D-B289-8B31B0AA3F1C}" type="sibTrans" cxnId="{12DB193B-972F-F949-B272-A1EF106DE3A9}">
      <dgm:prSet/>
      <dgm:spPr/>
      <dgm:t>
        <a:bodyPr/>
        <a:lstStyle/>
        <a:p>
          <a:endParaRPr lang="en-US"/>
        </a:p>
      </dgm:t>
    </dgm:pt>
    <dgm:pt modelId="{229EE6A9-0E23-3143-BD4E-DB24DA04290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097404B3-829A-7340-8920-60E75378BC62}" type="parTrans" cxnId="{0D1B0C1A-98B4-F44F-9BB4-5A85FC137348}">
      <dgm:prSet/>
      <dgm:spPr/>
      <dgm:t>
        <a:bodyPr/>
        <a:lstStyle/>
        <a:p>
          <a:endParaRPr lang="en-US"/>
        </a:p>
      </dgm:t>
    </dgm:pt>
    <dgm:pt modelId="{2935D113-F3EA-2446-8437-71214546E904}" type="sibTrans" cxnId="{0D1B0C1A-98B4-F44F-9BB4-5A85FC137348}">
      <dgm:prSet/>
      <dgm:spPr/>
      <dgm:t>
        <a:bodyPr/>
        <a:lstStyle/>
        <a:p>
          <a:endParaRPr lang="en-US"/>
        </a:p>
      </dgm:t>
    </dgm:pt>
    <dgm:pt modelId="{FCBB5829-4055-2B40-86D6-57C717EDF762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Build &amp; Compose</a:t>
          </a:r>
        </a:p>
      </dgm:t>
    </dgm:pt>
    <dgm:pt modelId="{8246F768-838A-2C4B-806E-D9DB44A611F0}" type="parTrans" cxnId="{99023F8A-FEEA-5248-BA6D-A4E0FFEB7E40}">
      <dgm:prSet/>
      <dgm:spPr/>
      <dgm:t>
        <a:bodyPr/>
        <a:lstStyle/>
        <a:p>
          <a:endParaRPr lang="en-US"/>
        </a:p>
      </dgm:t>
    </dgm:pt>
    <dgm:pt modelId="{2B6B3040-601F-0F42-9E6A-D576F24F957A}" type="sibTrans" cxnId="{99023F8A-FEEA-5248-BA6D-A4E0FFEB7E40}">
      <dgm:prSet/>
      <dgm:spPr/>
      <dgm:t>
        <a:bodyPr/>
        <a:lstStyle/>
        <a:p>
          <a:endParaRPr lang="en-US"/>
        </a:p>
      </dgm:t>
    </dgm:pt>
    <dgm:pt modelId="{C6A5253F-09B4-5041-981D-786157C0E1D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Publish &amp; Provision</a:t>
          </a:r>
        </a:p>
      </dgm:t>
    </dgm:pt>
    <dgm:pt modelId="{5BC1B727-762E-B445-9408-4930AF1688E8}" type="parTrans" cxnId="{17925F7C-745E-014A-AB6C-B66AB345E9D8}">
      <dgm:prSet/>
      <dgm:spPr/>
      <dgm:t>
        <a:bodyPr/>
        <a:lstStyle/>
        <a:p>
          <a:endParaRPr lang="en-US"/>
        </a:p>
      </dgm:t>
    </dgm:pt>
    <dgm:pt modelId="{D2648A35-789D-C84D-ABB9-CEB422EBE7B6}" type="sibTrans" cxnId="{17925F7C-745E-014A-AB6C-B66AB345E9D8}">
      <dgm:prSet/>
      <dgm:spPr/>
      <dgm:t>
        <a:bodyPr/>
        <a:lstStyle/>
        <a:p>
          <a:endParaRPr lang="en-US"/>
        </a:p>
      </dgm:t>
    </dgm:pt>
    <dgm:pt modelId="{3E7EACF6-8A53-444D-AD99-1C6301B37C6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Integrate &amp; Deploy</a:t>
          </a:r>
        </a:p>
      </dgm:t>
    </dgm:pt>
    <dgm:pt modelId="{A4840620-E7F8-1B4A-82E8-C30DB2E52088}" type="parTrans" cxnId="{59A8494C-FCFC-8643-B17C-4462015346D7}">
      <dgm:prSet/>
      <dgm:spPr/>
      <dgm:t>
        <a:bodyPr/>
        <a:lstStyle/>
        <a:p>
          <a:endParaRPr lang="en-US"/>
        </a:p>
      </dgm:t>
    </dgm:pt>
    <dgm:pt modelId="{741C3A64-7ECB-0A4F-A0FA-C712D76C327A}" type="sibTrans" cxnId="{59A8494C-FCFC-8643-B17C-4462015346D7}">
      <dgm:prSet/>
      <dgm:spPr/>
      <dgm:t>
        <a:bodyPr/>
        <a:lstStyle/>
        <a:p>
          <a:endParaRPr lang="en-US"/>
        </a:p>
      </dgm:t>
    </dgm:pt>
    <dgm:pt modelId="{0CF43D38-E91E-2D4C-ACC8-2484D34DB541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Secure &amp; Manage</a:t>
          </a:r>
        </a:p>
      </dgm:t>
    </dgm:pt>
    <dgm:pt modelId="{90AB367F-C316-784F-919A-98737DDE67EC}" type="parTrans" cxnId="{43610933-0A07-9C48-A957-094141863012}">
      <dgm:prSet/>
      <dgm:spPr/>
      <dgm:t>
        <a:bodyPr/>
        <a:lstStyle/>
        <a:p>
          <a:endParaRPr lang="en-US"/>
        </a:p>
      </dgm:t>
    </dgm:pt>
    <dgm:pt modelId="{639AA79A-0A3B-C943-9884-D584EFBD0913}" type="sibTrans" cxnId="{43610933-0A07-9C48-A957-094141863012}">
      <dgm:prSet/>
      <dgm:spPr/>
      <dgm:t>
        <a:bodyPr/>
        <a:lstStyle/>
        <a:p>
          <a:endParaRPr lang="en-US"/>
        </a:p>
      </dgm:t>
    </dgm:pt>
    <dgm:pt modelId="{A8587602-737D-B346-B10D-3F2B5D0B8F9D}" type="pres">
      <dgm:prSet presAssocID="{66ACEBBC-75A8-C145-8C5C-10EF60DC02DD}" presName="Name0" presStyleCnt="0">
        <dgm:presLayoutVars>
          <dgm:dir/>
          <dgm:resizeHandles val="exact"/>
        </dgm:presLayoutVars>
      </dgm:prSet>
      <dgm:spPr/>
    </dgm:pt>
    <dgm:pt modelId="{FB7433DD-4184-B946-91F8-2F78161EED27}" type="pres">
      <dgm:prSet presAssocID="{87F71DFC-C989-6842-998D-E71691A5FFCD}" presName="node" presStyleLbl="node1" presStyleIdx="0" presStyleCnt="6">
        <dgm:presLayoutVars>
          <dgm:bulletEnabled val="1"/>
        </dgm:presLayoutVars>
      </dgm:prSet>
      <dgm:spPr/>
    </dgm:pt>
    <dgm:pt modelId="{0B662CF1-3F40-094A-AE1E-1436A2C325B5}" type="pres">
      <dgm:prSet presAssocID="{77680C44-DB63-994D-B289-8B31B0AA3F1C}" presName="sibTrans" presStyleLbl="sibTrans2D1" presStyleIdx="0" presStyleCnt="5"/>
      <dgm:spPr/>
    </dgm:pt>
    <dgm:pt modelId="{E7D05478-14AF-494B-A71B-4B46FC412210}" type="pres">
      <dgm:prSet presAssocID="{77680C44-DB63-994D-B289-8B31B0AA3F1C}" presName="connectorText" presStyleLbl="sibTrans2D1" presStyleIdx="0" presStyleCnt="5"/>
      <dgm:spPr/>
    </dgm:pt>
    <dgm:pt modelId="{5B2A45DA-8408-EE4F-B2E2-93AD1F4E9D45}" type="pres">
      <dgm:prSet presAssocID="{229EE6A9-0E23-3143-BD4E-DB24DA042900}" presName="node" presStyleLbl="node1" presStyleIdx="1" presStyleCnt="6">
        <dgm:presLayoutVars>
          <dgm:bulletEnabled val="1"/>
        </dgm:presLayoutVars>
      </dgm:prSet>
      <dgm:spPr/>
    </dgm:pt>
    <dgm:pt modelId="{099D1868-2DED-A34A-85F6-FAB33C66AA74}" type="pres">
      <dgm:prSet presAssocID="{2935D113-F3EA-2446-8437-71214546E904}" presName="sibTrans" presStyleLbl="sibTrans2D1" presStyleIdx="1" presStyleCnt="5"/>
      <dgm:spPr/>
    </dgm:pt>
    <dgm:pt modelId="{BA8EE73C-3772-DB45-B237-2548C34AAF74}" type="pres">
      <dgm:prSet presAssocID="{2935D113-F3EA-2446-8437-71214546E904}" presName="connectorText" presStyleLbl="sibTrans2D1" presStyleIdx="1" presStyleCnt="5"/>
      <dgm:spPr/>
    </dgm:pt>
    <dgm:pt modelId="{7316BA55-E4D4-5A43-939D-E4443E154071}" type="pres">
      <dgm:prSet presAssocID="{FCBB5829-4055-2B40-86D6-57C717EDF762}" presName="node" presStyleLbl="node1" presStyleIdx="2" presStyleCnt="6">
        <dgm:presLayoutVars>
          <dgm:bulletEnabled val="1"/>
        </dgm:presLayoutVars>
      </dgm:prSet>
      <dgm:spPr/>
    </dgm:pt>
    <dgm:pt modelId="{A7EA3177-4496-DA4D-BA28-BF46D94CB67C}" type="pres">
      <dgm:prSet presAssocID="{2B6B3040-601F-0F42-9E6A-D576F24F957A}" presName="sibTrans" presStyleLbl="sibTrans2D1" presStyleIdx="2" presStyleCnt="5"/>
      <dgm:spPr/>
    </dgm:pt>
    <dgm:pt modelId="{BEDB32F3-2421-7C46-A970-238F27F2ED0D}" type="pres">
      <dgm:prSet presAssocID="{2B6B3040-601F-0F42-9E6A-D576F24F957A}" presName="connectorText" presStyleLbl="sibTrans2D1" presStyleIdx="2" presStyleCnt="5"/>
      <dgm:spPr/>
    </dgm:pt>
    <dgm:pt modelId="{8937EB1E-99FF-FD4C-BA31-1437494B88D3}" type="pres">
      <dgm:prSet presAssocID="{C6A5253F-09B4-5041-981D-786157C0E1DF}" presName="node" presStyleLbl="node1" presStyleIdx="3" presStyleCnt="6">
        <dgm:presLayoutVars>
          <dgm:bulletEnabled val="1"/>
        </dgm:presLayoutVars>
      </dgm:prSet>
      <dgm:spPr/>
    </dgm:pt>
    <dgm:pt modelId="{73C2A207-B051-3B48-8AF8-FED7C583FA96}" type="pres">
      <dgm:prSet presAssocID="{D2648A35-789D-C84D-ABB9-CEB422EBE7B6}" presName="sibTrans" presStyleLbl="sibTrans2D1" presStyleIdx="3" presStyleCnt="5"/>
      <dgm:spPr/>
    </dgm:pt>
    <dgm:pt modelId="{BA3179EA-B0AF-874E-BD17-5193D3C3565A}" type="pres">
      <dgm:prSet presAssocID="{D2648A35-789D-C84D-ABB9-CEB422EBE7B6}" presName="connectorText" presStyleLbl="sibTrans2D1" presStyleIdx="3" presStyleCnt="5"/>
      <dgm:spPr/>
    </dgm:pt>
    <dgm:pt modelId="{57BB370F-369A-D44A-BD97-51DC7985753E}" type="pres">
      <dgm:prSet presAssocID="{3E7EACF6-8A53-444D-AD99-1C6301B37C6D}" presName="node" presStyleLbl="node1" presStyleIdx="4" presStyleCnt="6">
        <dgm:presLayoutVars>
          <dgm:bulletEnabled val="1"/>
        </dgm:presLayoutVars>
      </dgm:prSet>
      <dgm:spPr/>
    </dgm:pt>
    <dgm:pt modelId="{00A2EE73-B0A5-9549-981E-092A9EE69CB7}" type="pres">
      <dgm:prSet presAssocID="{741C3A64-7ECB-0A4F-A0FA-C712D76C327A}" presName="sibTrans" presStyleLbl="sibTrans2D1" presStyleIdx="4" presStyleCnt="5"/>
      <dgm:spPr/>
    </dgm:pt>
    <dgm:pt modelId="{A5D1C777-D3A5-3447-8FA2-1C53334811D4}" type="pres">
      <dgm:prSet presAssocID="{741C3A64-7ECB-0A4F-A0FA-C712D76C327A}" presName="connectorText" presStyleLbl="sibTrans2D1" presStyleIdx="4" presStyleCnt="5"/>
      <dgm:spPr/>
    </dgm:pt>
    <dgm:pt modelId="{EE59D7E4-E8DF-6042-9071-05670CE83325}" type="pres">
      <dgm:prSet presAssocID="{0CF43D38-E91E-2D4C-ACC8-2484D34DB541}" presName="node" presStyleLbl="node1" presStyleIdx="5" presStyleCnt="6">
        <dgm:presLayoutVars>
          <dgm:bulletEnabled val="1"/>
        </dgm:presLayoutVars>
      </dgm:prSet>
      <dgm:spPr/>
    </dgm:pt>
  </dgm:ptLst>
  <dgm:cxnLst>
    <dgm:cxn modelId="{A5353209-3052-3142-85B4-D5741D2D27D0}" type="presOf" srcId="{741C3A64-7ECB-0A4F-A0FA-C712D76C327A}" destId="{00A2EE73-B0A5-9549-981E-092A9EE69CB7}" srcOrd="0" destOrd="0" presId="urn:microsoft.com/office/officeart/2005/8/layout/process1"/>
    <dgm:cxn modelId="{0D1B0C1A-98B4-F44F-9BB4-5A85FC137348}" srcId="{66ACEBBC-75A8-C145-8C5C-10EF60DC02DD}" destId="{229EE6A9-0E23-3143-BD4E-DB24DA042900}" srcOrd="1" destOrd="0" parTransId="{097404B3-829A-7340-8920-60E75378BC62}" sibTransId="{2935D113-F3EA-2446-8437-71214546E904}"/>
    <dgm:cxn modelId="{4F333521-2962-B945-B320-6AF55D73BA8C}" type="presOf" srcId="{2B6B3040-601F-0F42-9E6A-D576F24F957A}" destId="{BEDB32F3-2421-7C46-A970-238F27F2ED0D}" srcOrd="1" destOrd="0" presId="urn:microsoft.com/office/officeart/2005/8/layout/process1"/>
    <dgm:cxn modelId="{43610933-0A07-9C48-A957-094141863012}" srcId="{66ACEBBC-75A8-C145-8C5C-10EF60DC02DD}" destId="{0CF43D38-E91E-2D4C-ACC8-2484D34DB541}" srcOrd="5" destOrd="0" parTransId="{90AB367F-C316-784F-919A-98737DDE67EC}" sibTransId="{639AA79A-0A3B-C943-9884-D584EFBD0913}"/>
    <dgm:cxn modelId="{A3CE7333-4163-3B4D-8CF2-0D7F7094A7BD}" type="presOf" srcId="{C6A5253F-09B4-5041-981D-786157C0E1DF}" destId="{8937EB1E-99FF-FD4C-BA31-1437494B88D3}" srcOrd="0" destOrd="0" presId="urn:microsoft.com/office/officeart/2005/8/layout/process1"/>
    <dgm:cxn modelId="{12DB193B-972F-F949-B272-A1EF106DE3A9}" srcId="{66ACEBBC-75A8-C145-8C5C-10EF60DC02DD}" destId="{87F71DFC-C989-6842-998D-E71691A5FFCD}" srcOrd="0" destOrd="0" parTransId="{D739E556-6110-A144-9D52-B1CED6295C68}" sibTransId="{77680C44-DB63-994D-B289-8B31B0AA3F1C}"/>
    <dgm:cxn modelId="{8511A147-92A9-E44A-9C1C-24E14A990534}" type="presOf" srcId="{FCBB5829-4055-2B40-86D6-57C717EDF762}" destId="{7316BA55-E4D4-5A43-939D-E4443E154071}" srcOrd="0" destOrd="0" presId="urn:microsoft.com/office/officeart/2005/8/layout/process1"/>
    <dgm:cxn modelId="{59A8494C-FCFC-8643-B17C-4462015346D7}" srcId="{66ACEBBC-75A8-C145-8C5C-10EF60DC02DD}" destId="{3E7EACF6-8A53-444D-AD99-1C6301B37C6D}" srcOrd="4" destOrd="0" parTransId="{A4840620-E7F8-1B4A-82E8-C30DB2E52088}" sibTransId="{741C3A64-7ECB-0A4F-A0FA-C712D76C327A}"/>
    <dgm:cxn modelId="{973D9655-AEA8-A74C-824D-7302BDF241F1}" type="presOf" srcId="{D2648A35-789D-C84D-ABB9-CEB422EBE7B6}" destId="{73C2A207-B051-3B48-8AF8-FED7C583FA96}" srcOrd="0" destOrd="0" presId="urn:microsoft.com/office/officeart/2005/8/layout/process1"/>
    <dgm:cxn modelId="{155D9D56-CC08-C948-B799-4D72649E98F9}" type="presOf" srcId="{2935D113-F3EA-2446-8437-71214546E904}" destId="{BA8EE73C-3772-DB45-B237-2548C34AAF74}" srcOrd="1" destOrd="0" presId="urn:microsoft.com/office/officeart/2005/8/layout/process1"/>
    <dgm:cxn modelId="{17925F7C-745E-014A-AB6C-B66AB345E9D8}" srcId="{66ACEBBC-75A8-C145-8C5C-10EF60DC02DD}" destId="{C6A5253F-09B4-5041-981D-786157C0E1DF}" srcOrd="3" destOrd="0" parTransId="{5BC1B727-762E-B445-9408-4930AF1688E8}" sibTransId="{D2648A35-789D-C84D-ABB9-CEB422EBE7B6}"/>
    <dgm:cxn modelId="{C7EAA585-2E09-6543-9259-2D7A5206B9DA}" type="presOf" srcId="{3E7EACF6-8A53-444D-AD99-1C6301B37C6D}" destId="{57BB370F-369A-D44A-BD97-51DC7985753E}" srcOrd="0" destOrd="0" presId="urn:microsoft.com/office/officeart/2005/8/layout/process1"/>
    <dgm:cxn modelId="{F6634588-8401-C644-80A9-90E59679B134}" type="presOf" srcId="{229EE6A9-0E23-3143-BD4E-DB24DA042900}" destId="{5B2A45DA-8408-EE4F-B2E2-93AD1F4E9D45}" srcOrd="0" destOrd="0" presId="urn:microsoft.com/office/officeart/2005/8/layout/process1"/>
    <dgm:cxn modelId="{99023F8A-FEEA-5248-BA6D-A4E0FFEB7E40}" srcId="{66ACEBBC-75A8-C145-8C5C-10EF60DC02DD}" destId="{FCBB5829-4055-2B40-86D6-57C717EDF762}" srcOrd="2" destOrd="0" parTransId="{8246F768-838A-2C4B-806E-D9DB44A611F0}" sibTransId="{2B6B3040-601F-0F42-9E6A-D576F24F957A}"/>
    <dgm:cxn modelId="{1A42018E-A31D-E848-8684-E130178AD567}" type="presOf" srcId="{2B6B3040-601F-0F42-9E6A-D576F24F957A}" destId="{A7EA3177-4496-DA4D-BA28-BF46D94CB67C}" srcOrd="0" destOrd="0" presId="urn:microsoft.com/office/officeart/2005/8/layout/process1"/>
    <dgm:cxn modelId="{CB7E5D97-18D3-6D4F-A8AD-06EEE34DF111}" type="presOf" srcId="{0CF43D38-E91E-2D4C-ACC8-2484D34DB541}" destId="{EE59D7E4-E8DF-6042-9071-05670CE83325}" srcOrd="0" destOrd="0" presId="urn:microsoft.com/office/officeart/2005/8/layout/process1"/>
    <dgm:cxn modelId="{7CBB2299-EB20-864F-BA75-3C467863829F}" type="presOf" srcId="{66ACEBBC-75A8-C145-8C5C-10EF60DC02DD}" destId="{A8587602-737D-B346-B10D-3F2B5D0B8F9D}" srcOrd="0" destOrd="0" presId="urn:microsoft.com/office/officeart/2005/8/layout/process1"/>
    <dgm:cxn modelId="{00D9B69C-1C7C-A948-9745-DDC1029DAEDD}" type="presOf" srcId="{77680C44-DB63-994D-B289-8B31B0AA3F1C}" destId="{E7D05478-14AF-494B-A71B-4B46FC412210}" srcOrd="1" destOrd="0" presId="urn:microsoft.com/office/officeart/2005/8/layout/process1"/>
    <dgm:cxn modelId="{A19BECA4-ED26-0E4E-A701-59E6259AE72A}" type="presOf" srcId="{D2648A35-789D-C84D-ABB9-CEB422EBE7B6}" destId="{BA3179EA-B0AF-874E-BD17-5193D3C3565A}" srcOrd="1" destOrd="0" presId="urn:microsoft.com/office/officeart/2005/8/layout/process1"/>
    <dgm:cxn modelId="{10D403A7-BE22-D548-A5B5-A47BCA81A964}" type="presOf" srcId="{741C3A64-7ECB-0A4F-A0FA-C712D76C327A}" destId="{A5D1C777-D3A5-3447-8FA2-1C53334811D4}" srcOrd="1" destOrd="0" presId="urn:microsoft.com/office/officeart/2005/8/layout/process1"/>
    <dgm:cxn modelId="{50C19BB9-0875-C445-9DEA-31D50C5796F4}" type="presOf" srcId="{87F71DFC-C989-6842-998D-E71691A5FFCD}" destId="{FB7433DD-4184-B946-91F8-2F78161EED27}" srcOrd="0" destOrd="0" presId="urn:microsoft.com/office/officeart/2005/8/layout/process1"/>
    <dgm:cxn modelId="{44E1B7BB-E715-3943-9547-35D1A8188ED5}" type="presOf" srcId="{77680C44-DB63-994D-B289-8B31B0AA3F1C}" destId="{0B662CF1-3F40-094A-AE1E-1436A2C325B5}" srcOrd="0" destOrd="0" presId="urn:microsoft.com/office/officeart/2005/8/layout/process1"/>
    <dgm:cxn modelId="{BB4ABAFB-849B-4045-BF8B-15F03349A7FE}" type="presOf" srcId="{2935D113-F3EA-2446-8437-71214546E904}" destId="{099D1868-2DED-A34A-85F6-FAB33C66AA74}" srcOrd="0" destOrd="0" presId="urn:microsoft.com/office/officeart/2005/8/layout/process1"/>
    <dgm:cxn modelId="{EEC196DD-90A6-9A41-94CA-0A32712CD6CF}" type="presParOf" srcId="{A8587602-737D-B346-B10D-3F2B5D0B8F9D}" destId="{FB7433DD-4184-B946-91F8-2F78161EED27}" srcOrd="0" destOrd="0" presId="urn:microsoft.com/office/officeart/2005/8/layout/process1"/>
    <dgm:cxn modelId="{83B7D4AB-FCE2-D941-93A8-66B7926C302E}" type="presParOf" srcId="{A8587602-737D-B346-B10D-3F2B5D0B8F9D}" destId="{0B662CF1-3F40-094A-AE1E-1436A2C325B5}" srcOrd="1" destOrd="0" presId="urn:microsoft.com/office/officeart/2005/8/layout/process1"/>
    <dgm:cxn modelId="{E225A399-17D6-124C-98A0-3591C08B16A8}" type="presParOf" srcId="{0B662CF1-3F40-094A-AE1E-1436A2C325B5}" destId="{E7D05478-14AF-494B-A71B-4B46FC412210}" srcOrd="0" destOrd="0" presId="urn:microsoft.com/office/officeart/2005/8/layout/process1"/>
    <dgm:cxn modelId="{25B7717D-27D3-6641-8D75-A6E12152DF20}" type="presParOf" srcId="{A8587602-737D-B346-B10D-3F2B5D0B8F9D}" destId="{5B2A45DA-8408-EE4F-B2E2-93AD1F4E9D45}" srcOrd="2" destOrd="0" presId="urn:microsoft.com/office/officeart/2005/8/layout/process1"/>
    <dgm:cxn modelId="{3C072F5D-350C-2846-94FC-CE6AE173AE9E}" type="presParOf" srcId="{A8587602-737D-B346-B10D-3F2B5D0B8F9D}" destId="{099D1868-2DED-A34A-85F6-FAB33C66AA74}" srcOrd="3" destOrd="0" presId="urn:microsoft.com/office/officeart/2005/8/layout/process1"/>
    <dgm:cxn modelId="{778E2650-C280-E044-85B8-F97C6B8E57DA}" type="presParOf" srcId="{099D1868-2DED-A34A-85F6-FAB33C66AA74}" destId="{BA8EE73C-3772-DB45-B237-2548C34AAF74}" srcOrd="0" destOrd="0" presId="urn:microsoft.com/office/officeart/2005/8/layout/process1"/>
    <dgm:cxn modelId="{341DFD5F-F1EE-D546-962A-DD92AD3887C1}" type="presParOf" srcId="{A8587602-737D-B346-B10D-3F2B5D0B8F9D}" destId="{7316BA55-E4D4-5A43-939D-E4443E154071}" srcOrd="4" destOrd="0" presId="urn:microsoft.com/office/officeart/2005/8/layout/process1"/>
    <dgm:cxn modelId="{1F5D5D67-3879-4849-A7E0-964D181BA606}" type="presParOf" srcId="{A8587602-737D-B346-B10D-3F2B5D0B8F9D}" destId="{A7EA3177-4496-DA4D-BA28-BF46D94CB67C}" srcOrd="5" destOrd="0" presId="urn:microsoft.com/office/officeart/2005/8/layout/process1"/>
    <dgm:cxn modelId="{14ADE1E1-1F78-1F4E-926F-C404266D6769}" type="presParOf" srcId="{A7EA3177-4496-DA4D-BA28-BF46D94CB67C}" destId="{BEDB32F3-2421-7C46-A970-238F27F2ED0D}" srcOrd="0" destOrd="0" presId="urn:microsoft.com/office/officeart/2005/8/layout/process1"/>
    <dgm:cxn modelId="{A58E8DC8-F72F-C841-903F-B27DEDBC0F6C}" type="presParOf" srcId="{A8587602-737D-B346-B10D-3F2B5D0B8F9D}" destId="{8937EB1E-99FF-FD4C-BA31-1437494B88D3}" srcOrd="6" destOrd="0" presId="urn:microsoft.com/office/officeart/2005/8/layout/process1"/>
    <dgm:cxn modelId="{FE2E27FB-1521-EB4C-B7FD-E3E0C6313C18}" type="presParOf" srcId="{A8587602-737D-B346-B10D-3F2B5D0B8F9D}" destId="{73C2A207-B051-3B48-8AF8-FED7C583FA96}" srcOrd="7" destOrd="0" presId="urn:microsoft.com/office/officeart/2005/8/layout/process1"/>
    <dgm:cxn modelId="{E2807B34-19DE-3E40-89D4-59872744C262}" type="presParOf" srcId="{73C2A207-B051-3B48-8AF8-FED7C583FA96}" destId="{BA3179EA-B0AF-874E-BD17-5193D3C3565A}" srcOrd="0" destOrd="0" presId="urn:microsoft.com/office/officeart/2005/8/layout/process1"/>
    <dgm:cxn modelId="{CE668173-D0E4-D84C-9B32-878DF6691032}" type="presParOf" srcId="{A8587602-737D-B346-B10D-3F2B5D0B8F9D}" destId="{57BB370F-369A-D44A-BD97-51DC7985753E}" srcOrd="8" destOrd="0" presId="urn:microsoft.com/office/officeart/2005/8/layout/process1"/>
    <dgm:cxn modelId="{CF5E9D08-C392-A449-9733-ADF6BB733FED}" type="presParOf" srcId="{A8587602-737D-B346-B10D-3F2B5D0B8F9D}" destId="{00A2EE73-B0A5-9549-981E-092A9EE69CB7}" srcOrd="9" destOrd="0" presId="urn:microsoft.com/office/officeart/2005/8/layout/process1"/>
    <dgm:cxn modelId="{AE2F566F-DA33-BF4C-8D01-DA71D4CF6675}" type="presParOf" srcId="{00A2EE73-B0A5-9549-981E-092A9EE69CB7}" destId="{A5D1C777-D3A5-3447-8FA2-1C53334811D4}" srcOrd="0" destOrd="0" presId="urn:microsoft.com/office/officeart/2005/8/layout/process1"/>
    <dgm:cxn modelId="{5058A32B-0475-6D4A-867A-503580744575}" type="presParOf" srcId="{A8587602-737D-B346-B10D-3F2B5D0B8F9D}" destId="{EE59D7E4-E8DF-6042-9071-05670CE83325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7432D6-DCE5-F54F-B9E4-63ACC1FD6B48}" type="doc">
      <dgm:prSet loTypeId="urn:microsoft.com/office/officeart/2005/8/layout/matrix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AB6B78-EFE5-CE43-A8F6-A9227399E18F}">
      <dgm:prSet phldrT="[Text]"/>
      <dgm:spPr/>
      <dgm:t>
        <a:bodyPr/>
        <a:lstStyle/>
        <a:p>
          <a:r>
            <a:rPr lang="en-US" dirty="0"/>
            <a:t>Telemetry sources</a:t>
          </a:r>
        </a:p>
      </dgm:t>
    </dgm:pt>
    <dgm:pt modelId="{4A0443A1-55FF-1043-BB7C-360928D664AB}" type="parTrans" cxnId="{8F5F53C9-91F8-C947-B43A-7EC70D3E8DBB}">
      <dgm:prSet/>
      <dgm:spPr/>
      <dgm:t>
        <a:bodyPr/>
        <a:lstStyle/>
        <a:p>
          <a:endParaRPr lang="en-US"/>
        </a:p>
      </dgm:t>
    </dgm:pt>
    <dgm:pt modelId="{6128DCC5-9EAD-E64E-A3EC-4AEC7F6BFD77}" type="sibTrans" cxnId="{8F5F53C9-91F8-C947-B43A-7EC70D3E8DBB}">
      <dgm:prSet/>
      <dgm:spPr/>
      <dgm:t>
        <a:bodyPr/>
        <a:lstStyle/>
        <a:p>
          <a:endParaRPr lang="en-US"/>
        </a:p>
      </dgm:t>
    </dgm:pt>
    <dgm:pt modelId="{242D2723-D45E-144C-910C-A9B29D1D4190}">
      <dgm:prSet phldrT="[Text]"/>
      <dgm:spPr/>
      <dgm:t>
        <a:bodyPr/>
        <a:lstStyle/>
        <a:p>
          <a:r>
            <a:rPr lang="en-US" dirty="0"/>
            <a:t>Business</a:t>
          </a:r>
        </a:p>
      </dgm:t>
    </dgm:pt>
    <dgm:pt modelId="{53FF1E62-5CA9-544B-B2A9-4FB763376E0C}" type="parTrans" cxnId="{094C8AB8-992A-AE44-890C-CCC78924051A}">
      <dgm:prSet/>
      <dgm:spPr/>
      <dgm:t>
        <a:bodyPr/>
        <a:lstStyle/>
        <a:p>
          <a:endParaRPr lang="en-US"/>
        </a:p>
      </dgm:t>
    </dgm:pt>
    <dgm:pt modelId="{1AC2841E-D34C-BC47-A9FB-20933224979A}" type="sibTrans" cxnId="{094C8AB8-992A-AE44-890C-CCC78924051A}">
      <dgm:prSet/>
      <dgm:spPr/>
      <dgm:t>
        <a:bodyPr/>
        <a:lstStyle/>
        <a:p>
          <a:endParaRPr lang="en-US"/>
        </a:p>
      </dgm:t>
    </dgm:pt>
    <dgm:pt modelId="{C469E948-68AC-7045-8807-CDDE619421A3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C238BB33-5C0F-0F44-9A15-0A9B99F58D30}" type="parTrans" cxnId="{630452EC-CC46-4041-ABC6-18DF690F0BFE}">
      <dgm:prSet/>
      <dgm:spPr/>
      <dgm:t>
        <a:bodyPr/>
        <a:lstStyle/>
        <a:p>
          <a:endParaRPr lang="en-US"/>
        </a:p>
      </dgm:t>
    </dgm:pt>
    <dgm:pt modelId="{28EFA04E-8F53-2B48-95E6-1BC1E18CD1AA}" type="sibTrans" cxnId="{630452EC-CC46-4041-ABC6-18DF690F0BFE}">
      <dgm:prSet/>
      <dgm:spPr/>
      <dgm:t>
        <a:bodyPr/>
        <a:lstStyle/>
        <a:p>
          <a:endParaRPr lang="en-US"/>
        </a:p>
      </dgm:t>
    </dgm:pt>
    <dgm:pt modelId="{8F9A2A34-B54B-7941-B6A5-2390C9F27432}">
      <dgm:prSet phldrT="[Text]"/>
      <dgm:spPr/>
      <dgm:t>
        <a:bodyPr/>
        <a:lstStyle/>
        <a:p>
          <a:r>
            <a:rPr lang="en-US" dirty="0"/>
            <a:t>Infrastructure</a:t>
          </a:r>
        </a:p>
      </dgm:t>
    </dgm:pt>
    <dgm:pt modelId="{8FC7EB2B-E7B6-4247-8502-3163F55CA017}" type="parTrans" cxnId="{361559D6-9E2D-C04C-B532-88D9AEBE0501}">
      <dgm:prSet/>
      <dgm:spPr/>
      <dgm:t>
        <a:bodyPr/>
        <a:lstStyle/>
        <a:p>
          <a:endParaRPr lang="en-US"/>
        </a:p>
      </dgm:t>
    </dgm:pt>
    <dgm:pt modelId="{360328C4-8FC9-BC49-BB08-100C99BE5F4F}" type="sibTrans" cxnId="{361559D6-9E2D-C04C-B532-88D9AEBE0501}">
      <dgm:prSet/>
      <dgm:spPr/>
      <dgm:t>
        <a:bodyPr/>
        <a:lstStyle/>
        <a:p>
          <a:endParaRPr lang="en-US"/>
        </a:p>
      </dgm:t>
    </dgm:pt>
    <dgm:pt modelId="{829EE778-B16C-7A40-9B44-4519566D3985}">
      <dgm:prSet phldrT="[Text]"/>
      <dgm:spPr/>
      <dgm:t>
        <a:bodyPr/>
        <a:lstStyle/>
        <a:p>
          <a:r>
            <a:rPr lang="en-US" dirty="0"/>
            <a:t>Client software</a:t>
          </a:r>
        </a:p>
      </dgm:t>
    </dgm:pt>
    <dgm:pt modelId="{89693C49-64D4-2443-9EB7-F1E425063230}" type="parTrans" cxnId="{5B04EF21-EB3A-0442-94FB-2E5C4CD0F99B}">
      <dgm:prSet/>
      <dgm:spPr/>
      <dgm:t>
        <a:bodyPr/>
        <a:lstStyle/>
        <a:p>
          <a:endParaRPr lang="en-US"/>
        </a:p>
      </dgm:t>
    </dgm:pt>
    <dgm:pt modelId="{415B86B0-62C4-3A43-B1CD-2A5B7FE7EAC2}" type="sibTrans" cxnId="{5B04EF21-EB3A-0442-94FB-2E5C4CD0F99B}">
      <dgm:prSet/>
      <dgm:spPr/>
      <dgm:t>
        <a:bodyPr/>
        <a:lstStyle/>
        <a:p>
          <a:endParaRPr lang="en-US"/>
        </a:p>
      </dgm:t>
    </dgm:pt>
    <dgm:pt modelId="{6050B610-8B8C-1843-A573-1D8E30A2FC7D}">
      <dgm:prSet phldrT="[Text]"/>
      <dgm:spPr/>
      <dgm:t>
        <a:bodyPr/>
        <a:lstStyle/>
        <a:p>
          <a:r>
            <a:rPr lang="en-US" dirty="0"/>
            <a:t>Sign ups</a:t>
          </a:r>
        </a:p>
      </dgm:t>
    </dgm:pt>
    <dgm:pt modelId="{E8A9C217-EE66-7944-A2C0-11C4354360B1}" type="parTrans" cxnId="{CC14E84A-A6CC-6D41-A0D4-9C467A57B8AA}">
      <dgm:prSet/>
      <dgm:spPr/>
      <dgm:t>
        <a:bodyPr/>
        <a:lstStyle/>
        <a:p>
          <a:endParaRPr lang="en-US"/>
        </a:p>
      </dgm:t>
    </dgm:pt>
    <dgm:pt modelId="{A4F74E91-ED11-844A-8F00-6C7CC6B25C53}" type="sibTrans" cxnId="{CC14E84A-A6CC-6D41-A0D4-9C467A57B8AA}">
      <dgm:prSet/>
      <dgm:spPr/>
      <dgm:t>
        <a:bodyPr/>
        <a:lstStyle/>
        <a:p>
          <a:endParaRPr lang="en-US"/>
        </a:p>
      </dgm:t>
    </dgm:pt>
    <dgm:pt modelId="{5BE0C6A1-0A53-4F4A-9B89-BD93C707117A}">
      <dgm:prSet phldrT="[Text]"/>
      <dgm:spPr/>
      <dgm:t>
        <a:bodyPr/>
        <a:lstStyle/>
        <a:p>
          <a:r>
            <a:rPr lang="en-US" dirty="0"/>
            <a:t>Churn</a:t>
          </a:r>
        </a:p>
      </dgm:t>
    </dgm:pt>
    <dgm:pt modelId="{4B51D0D9-7CF0-9044-A7AE-DD862D537EAB}" type="parTrans" cxnId="{5A23E00B-B552-EC41-BF2D-F54CF24DDE55}">
      <dgm:prSet/>
      <dgm:spPr/>
      <dgm:t>
        <a:bodyPr/>
        <a:lstStyle/>
        <a:p>
          <a:endParaRPr lang="en-US"/>
        </a:p>
      </dgm:t>
    </dgm:pt>
    <dgm:pt modelId="{67D7E204-C346-2E4E-B5EA-50BE4784EFFA}" type="sibTrans" cxnId="{5A23E00B-B552-EC41-BF2D-F54CF24DDE55}">
      <dgm:prSet/>
      <dgm:spPr/>
      <dgm:t>
        <a:bodyPr/>
        <a:lstStyle/>
        <a:p>
          <a:endParaRPr lang="en-US"/>
        </a:p>
      </dgm:t>
    </dgm:pt>
    <dgm:pt modelId="{E54A556C-2C3F-F74E-8F43-DFA63E7955C9}">
      <dgm:prSet phldrT="[Text]"/>
      <dgm:spPr/>
      <dgm:t>
        <a:bodyPr/>
        <a:lstStyle/>
        <a:p>
          <a:r>
            <a:rPr lang="en-US" dirty="0"/>
            <a:t>Incidents</a:t>
          </a:r>
        </a:p>
      </dgm:t>
    </dgm:pt>
    <dgm:pt modelId="{3D24494F-B7F8-094A-B17D-2C12E833E301}" type="parTrans" cxnId="{FB290468-E1CE-3A49-B520-F2045848FB6C}">
      <dgm:prSet/>
      <dgm:spPr/>
      <dgm:t>
        <a:bodyPr/>
        <a:lstStyle/>
        <a:p>
          <a:endParaRPr lang="en-US"/>
        </a:p>
      </dgm:t>
    </dgm:pt>
    <dgm:pt modelId="{8FCA2EB0-5899-5842-B35E-93C59847A6A4}" type="sibTrans" cxnId="{FB290468-E1CE-3A49-B520-F2045848FB6C}">
      <dgm:prSet/>
      <dgm:spPr/>
      <dgm:t>
        <a:bodyPr/>
        <a:lstStyle/>
        <a:p>
          <a:endParaRPr lang="en-US"/>
        </a:p>
      </dgm:t>
    </dgm:pt>
    <dgm:pt modelId="{DBC07E8C-BA44-CD41-B7DE-AFE5FC193681}">
      <dgm:prSet phldrT="[Text]"/>
      <dgm:spPr/>
      <dgm:t>
        <a:bodyPr/>
        <a:lstStyle/>
        <a:p>
          <a:r>
            <a:rPr lang="en-US" dirty="0"/>
            <a:t>Messages/s</a:t>
          </a:r>
        </a:p>
      </dgm:t>
    </dgm:pt>
    <dgm:pt modelId="{A6E330ED-A1E5-4E44-8127-3E4522248A6E}" type="parTrans" cxnId="{7A44EFAB-E373-A04D-85CF-46AAA90BB5B0}">
      <dgm:prSet/>
      <dgm:spPr/>
      <dgm:t>
        <a:bodyPr/>
        <a:lstStyle/>
        <a:p>
          <a:endParaRPr lang="en-US"/>
        </a:p>
      </dgm:t>
    </dgm:pt>
    <dgm:pt modelId="{84FF8888-4998-6649-A1DD-6DE32FAE86AF}" type="sibTrans" cxnId="{7A44EFAB-E373-A04D-85CF-46AAA90BB5B0}">
      <dgm:prSet/>
      <dgm:spPr/>
      <dgm:t>
        <a:bodyPr/>
        <a:lstStyle/>
        <a:p>
          <a:endParaRPr lang="en-US"/>
        </a:p>
      </dgm:t>
    </dgm:pt>
    <dgm:pt modelId="{F3783808-BDC6-9246-B649-70449A0AED08}">
      <dgm:prSet phldrT="[Text]"/>
      <dgm:spPr/>
      <dgm:t>
        <a:bodyPr/>
        <a:lstStyle/>
        <a:p>
          <a:r>
            <a:rPr lang="en-US" dirty="0"/>
            <a:t>Transaction times</a:t>
          </a:r>
        </a:p>
      </dgm:t>
    </dgm:pt>
    <dgm:pt modelId="{D1F600E6-C3E0-B74E-852D-6DEC23F38984}" type="parTrans" cxnId="{DAA868E4-E4A5-AE49-BF58-781283542BCA}">
      <dgm:prSet/>
      <dgm:spPr/>
      <dgm:t>
        <a:bodyPr/>
        <a:lstStyle/>
        <a:p>
          <a:endParaRPr lang="en-US"/>
        </a:p>
      </dgm:t>
    </dgm:pt>
    <dgm:pt modelId="{534E10D5-8FE0-0D40-A328-BE06F89CB38A}" type="sibTrans" cxnId="{DAA868E4-E4A5-AE49-BF58-781283542BCA}">
      <dgm:prSet/>
      <dgm:spPr/>
      <dgm:t>
        <a:bodyPr/>
        <a:lstStyle/>
        <a:p>
          <a:endParaRPr lang="en-US"/>
        </a:p>
      </dgm:t>
    </dgm:pt>
    <dgm:pt modelId="{156E000B-36D8-524C-912F-8CFBA0F5640C}">
      <dgm:prSet phldrT="[Text]"/>
      <dgm:spPr/>
      <dgm:t>
        <a:bodyPr/>
        <a:lstStyle/>
        <a:p>
          <a:r>
            <a:rPr lang="en-US" dirty="0"/>
            <a:t>Service latency</a:t>
          </a:r>
        </a:p>
      </dgm:t>
    </dgm:pt>
    <dgm:pt modelId="{DDB7DF49-C299-F949-8FBA-6F0D06C36279}" type="parTrans" cxnId="{CF515B29-4F30-9A4C-8F36-099A447C955F}">
      <dgm:prSet/>
      <dgm:spPr/>
      <dgm:t>
        <a:bodyPr/>
        <a:lstStyle/>
        <a:p>
          <a:endParaRPr lang="en-US"/>
        </a:p>
      </dgm:t>
    </dgm:pt>
    <dgm:pt modelId="{2AC471E0-B604-144C-80A7-BC0E746379C2}" type="sibTrans" cxnId="{CF515B29-4F30-9A4C-8F36-099A447C955F}">
      <dgm:prSet/>
      <dgm:spPr/>
      <dgm:t>
        <a:bodyPr/>
        <a:lstStyle/>
        <a:p>
          <a:endParaRPr lang="en-US"/>
        </a:p>
      </dgm:t>
    </dgm:pt>
    <dgm:pt modelId="{F6DD9363-DF34-9E4E-B2AE-A8658077D313}">
      <dgm:prSet phldrT="[Text]"/>
      <dgm:spPr/>
      <dgm:t>
        <a:bodyPr/>
        <a:lstStyle/>
        <a:p>
          <a:r>
            <a:rPr lang="en-US" dirty="0"/>
            <a:t>Errors</a:t>
          </a:r>
        </a:p>
      </dgm:t>
    </dgm:pt>
    <dgm:pt modelId="{816EBFBC-6218-6043-BD5C-D67389BE94B8}" type="parTrans" cxnId="{8484C2F6-3C49-9740-B806-FB9F386714FF}">
      <dgm:prSet/>
      <dgm:spPr/>
      <dgm:t>
        <a:bodyPr/>
        <a:lstStyle/>
        <a:p>
          <a:endParaRPr lang="en-US"/>
        </a:p>
      </dgm:t>
    </dgm:pt>
    <dgm:pt modelId="{4F8DC3C1-61E2-6C4D-BEE1-0521FA2F2F44}" type="sibTrans" cxnId="{8484C2F6-3C49-9740-B806-FB9F386714FF}">
      <dgm:prSet/>
      <dgm:spPr/>
      <dgm:t>
        <a:bodyPr/>
        <a:lstStyle/>
        <a:p>
          <a:endParaRPr lang="en-US"/>
        </a:p>
      </dgm:t>
    </dgm:pt>
    <dgm:pt modelId="{4F0BAAB0-D344-E246-A8EE-081B3EDE4767}">
      <dgm:prSet phldrT="[Text]"/>
      <dgm:spPr/>
      <dgm:t>
        <a:bodyPr/>
        <a:lstStyle/>
        <a:p>
          <a:r>
            <a:rPr lang="en-US" dirty="0"/>
            <a:t>Network utilization</a:t>
          </a:r>
        </a:p>
      </dgm:t>
    </dgm:pt>
    <dgm:pt modelId="{C8C0FDC2-9E4C-2840-8E56-60D73F1D7EB3}" type="parTrans" cxnId="{936732D5-BB1E-7340-AE83-1DDD612753AD}">
      <dgm:prSet/>
      <dgm:spPr/>
      <dgm:t>
        <a:bodyPr/>
        <a:lstStyle/>
        <a:p>
          <a:endParaRPr lang="en-US"/>
        </a:p>
      </dgm:t>
    </dgm:pt>
    <dgm:pt modelId="{3C88683B-6444-534D-959C-64C63FB17876}" type="sibTrans" cxnId="{936732D5-BB1E-7340-AE83-1DDD612753AD}">
      <dgm:prSet/>
      <dgm:spPr/>
      <dgm:t>
        <a:bodyPr/>
        <a:lstStyle/>
        <a:p>
          <a:endParaRPr lang="en-US"/>
        </a:p>
      </dgm:t>
    </dgm:pt>
    <dgm:pt modelId="{F7463A39-F1AC-F84E-B590-0CF96F5D7880}">
      <dgm:prSet phldrT="[Text]"/>
      <dgm:spPr/>
      <dgm:t>
        <a:bodyPr/>
        <a:lstStyle/>
        <a:p>
          <a:r>
            <a:rPr lang="en-US" dirty="0"/>
            <a:t>Resource throttling</a:t>
          </a:r>
        </a:p>
      </dgm:t>
    </dgm:pt>
    <dgm:pt modelId="{F7DE6F89-E10E-0E45-879A-6838E845C63F}" type="parTrans" cxnId="{570AE357-EED3-6043-AF24-CB60C581F9DF}">
      <dgm:prSet/>
      <dgm:spPr/>
      <dgm:t>
        <a:bodyPr/>
        <a:lstStyle/>
        <a:p>
          <a:endParaRPr lang="en-US"/>
        </a:p>
      </dgm:t>
    </dgm:pt>
    <dgm:pt modelId="{3BD936E3-1C47-8841-B28C-22F67FBBE653}" type="sibTrans" cxnId="{570AE357-EED3-6043-AF24-CB60C581F9DF}">
      <dgm:prSet/>
      <dgm:spPr/>
      <dgm:t>
        <a:bodyPr/>
        <a:lstStyle/>
        <a:p>
          <a:endParaRPr lang="en-US"/>
        </a:p>
      </dgm:t>
    </dgm:pt>
    <dgm:pt modelId="{66BBB1EF-35CA-D843-BE4B-62AC9C6AFA09}">
      <dgm:prSet phldrT="[Text]"/>
      <dgm:spPr/>
      <dgm:t>
        <a:bodyPr/>
        <a:lstStyle/>
        <a:p>
          <a:r>
            <a:rPr lang="en-US" dirty="0"/>
            <a:t>CPU utilization</a:t>
          </a:r>
        </a:p>
      </dgm:t>
    </dgm:pt>
    <dgm:pt modelId="{EAC15F20-F7D3-A542-A753-4EDA6D9E31DE}" type="parTrans" cxnId="{447A44D9-2665-1240-AC80-255A0BB49F12}">
      <dgm:prSet/>
      <dgm:spPr/>
      <dgm:t>
        <a:bodyPr/>
        <a:lstStyle/>
        <a:p>
          <a:endParaRPr lang="en-US"/>
        </a:p>
      </dgm:t>
    </dgm:pt>
    <dgm:pt modelId="{98EE9130-A05E-3142-9F7C-37A5CF8D91D0}" type="sibTrans" cxnId="{447A44D9-2665-1240-AC80-255A0BB49F12}">
      <dgm:prSet/>
      <dgm:spPr/>
      <dgm:t>
        <a:bodyPr/>
        <a:lstStyle/>
        <a:p>
          <a:endParaRPr lang="en-US"/>
        </a:p>
      </dgm:t>
    </dgm:pt>
    <dgm:pt modelId="{95FF43A7-2E69-3B4B-820A-656DF7BB6EF9}">
      <dgm:prSet phldrT="[Text]"/>
      <dgm:spPr/>
      <dgm:t>
        <a:bodyPr/>
        <a:lstStyle/>
        <a:p>
          <a:r>
            <a:rPr lang="en-US" dirty="0"/>
            <a:t>App errors</a:t>
          </a:r>
        </a:p>
      </dgm:t>
    </dgm:pt>
    <dgm:pt modelId="{E34FBDFE-B060-8240-BA8E-A3CEB7852233}" type="parTrans" cxnId="{EC125EA4-29C8-0B4A-AAE6-5E5E96DDC2AF}">
      <dgm:prSet/>
      <dgm:spPr/>
      <dgm:t>
        <a:bodyPr/>
        <a:lstStyle/>
        <a:p>
          <a:endParaRPr lang="en-US"/>
        </a:p>
      </dgm:t>
    </dgm:pt>
    <dgm:pt modelId="{AF197FBB-F2E6-3B43-9AB9-D1398B9EDA9E}" type="sibTrans" cxnId="{EC125EA4-29C8-0B4A-AAE6-5E5E96DDC2AF}">
      <dgm:prSet/>
      <dgm:spPr/>
      <dgm:t>
        <a:bodyPr/>
        <a:lstStyle/>
        <a:p>
          <a:endParaRPr lang="en-US"/>
        </a:p>
      </dgm:t>
    </dgm:pt>
    <dgm:pt modelId="{BCD7DA79-689C-CA40-9505-454B5E39704E}">
      <dgm:prSet phldrT="[Text]"/>
      <dgm:spPr/>
      <dgm:t>
        <a:bodyPr/>
        <a:lstStyle/>
        <a:p>
          <a:r>
            <a:rPr lang="en-US" dirty="0"/>
            <a:t>Response time</a:t>
          </a:r>
        </a:p>
      </dgm:t>
    </dgm:pt>
    <dgm:pt modelId="{ECDB0D88-6BE0-5649-BDED-83463F63B39B}" type="parTrans" cxnId="{E4338DCC-1E72-4648-AE93-F6771F98E2B4}">
      <dgm:prSet/>
      <dgm:spPr/>
      <dgm:t>
        <a:bodyPr/>
        <a:lstStyle/>
        <a:p>
          <a:endParaRPr lang="en-US"/>
        </a:p>
      </dgm:t>
    </dgm:pt>
    <dgm:pt modelId="{E74FC048-F52E-1549-8F6C-04F2EC6D5540}" type="sibTrans" cxnId="{E4338DCC-1E72-4648-AE93-F6771F98E2B4}">
      <dgm:prSet/>
      <dgm:spPr/>
      <dgm:t>
        <a:bodyPr/>
        <a:lstStyle/>
        <a:p>
          <a:endParaRPr lang="en-US"/>
        </a:p>
      </dgm:t>
    </dgm:pt>
    <dgm:pt modelId="{6A1F8890-4413-BE49-AE8A-8030FD1B1AD6}" type="pres">
      <dgm:prSet presAssocID="{377432D6-DCE5-F54F-B9E4-63ACC1FD6B48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18E5577-7381-E441-A4A6-FF2E93E2D3C8}" type="pres">
      <dgm:prSet presAssocID="{377432D6-DCE5-F54F-B9E4-63ACC1FD6B48}" presName="matrix" presStyleCnt="0"/>
      <dgm:spPr/>
    </dgm:pt>
    <dgm:pt modelId="{5E628A84-4E62-2F49-946E-0C885D50B54B}" type="pres">
      <dgm:prSet presAssocID="{377432D6-DCE5-F54F-B9E4-63ACC1FD6B48}" presName="tile1" presStyleLbl="node1" presStyleIdx="0" presStyleCnt="4"/>
      <dgm:spPr/>
    </dgm:pt>
    <dgm:pt modelId="{CB111C23-89F6-3243-AD60-02A7AB75AD38}" type="pres">
      <dgm:prSet presAssocID="{377432D6-DCE5-F54F-B9E4-63ACC1FD6B48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73A26A3-2583-784D-A8B7-6EE77A9096A9}" type="pres">
      <dgm:prSet presAssocID="{377432D6-DCE5-F54F-B9E4-63ACC1FD6B48}" presName="tile2" presStyleLbl="node1" presStyleIdx="1" presStyleCnt="4"/>
      <dgm:spPr/>
    </dgm:pt>
    <dgm:pt modelId="{A1C00F32-51E9-1C4F-8937-93D276590499}" type="pres">
      <dgm:prSet presAssocID="{377432D6-DCE5-F54F-B9E4-63ACC1FD6B48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D189686-D51A-F74A-A1F5-C7ED70AF129C}" type="pres">
      <dgm:prSet presAssocID="{377432D6-DCE5-F54F-B9E4-63ACC1FD6B48}" presName="tile3" presStyleLbl="node1" presStyleIdx="2" presStyleCnt="4"/>
      <dgm:spPr/>
    </dgm:pt>
    <dgm:pt modelId="{AF4B1D8F-D2BA-A74D-98AC-A53FACB896AE}" type="pres">
      <dgm:prSet presAssocID="{377432D6-DCE5-F54F-B9E4-63ACC1FD6B48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FC43421-4E52-D749-9B7F-AE7713CACEF6}" type="pres">
      <dgm:prSet presAssocID="{377432D6-DCE5-F54F-B9E4-63ACC1FD6B48}" presName="tile4" presStyleLbl="node1" presStyleIdx="3" presStyleCnt="4"/>
      <dgm:spPr/>
    </dgm:pt>
    <dgm:pt modelId="{6AAABA80-0E96-7E4F-B924-FF39A7031A89}" type="pres">
      <dgm:prSet presAssocID="{377432D6-DCE5-F54F-B9E4-63ACC1FD6B48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EE3216EF-CBBB-4D49-81EF-974AB5555908}" type="pres">
      <dgm:prSet presAssocID="{377432D6-DCE5-F54F-B9E4-63ACC1FD6B48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D9B6A702-BCCC-C44E-BC53-3E95F11D9029}" type="presOf" srcId="{F3783808-BDC6-9246-B649-70449A0AED08}" destId="{A1C00F32-51E9-1C4F-8937-93D276590499}" srcOrd="1" destOrd="1" presId="urn:microsoft.com/office/officeart/2005/8/layout/matrix1"/>
    <dgm:cxn modelId="{D259D708-3161-1F44-8A53-6A879D49451A}" type="presOf" srcId="{E54A556C-2C3F-F74E-8F43-DFA63E7955C9}" destId="{5E628A84-4E62-2F49-946E-0C885D50B54B}" srcOrd="0" destOrd="3" presId="urn:microsoft.com/office/officeart/2005/8/layout/matrix1"/>
    <dgm:cxn modelId="{5A23E00B-B552-EC41-BF2D-F54CF24DDE55}" srcId="{242D2723-D45E-144C-910C-A9B29D1D4190}" destId="{5BE0C6A1-0A53-4F4A-9B89-BD93C707117A}" srcOrd="1" destOrd="0" parTransId="{4B51D0D9-7CF0-9044-A7AE-DD862D537EAB}" sibTransId="{67D7E204-C346-2E4E-B5EA-50BE4784EFFA}"/>
    <dgm:cxn modelId="{A472E416-BFFF-4741-8713-D130CBD36DBB}" type="presOf" srcId="{F3783808-BDC6-9246-B649-70449A0AED08}" destId="{173A26A3-2583-784D-A8B7-6EE77A9096A9}" srcOrd="0" destOrd="1" presId="urn:microsoft.com/office/officeart/2005/8/layout/matrix1"/>
    <dgm:cxn modelId="{3992471A-5A7D-124D-AB9C-31330FDDC495}" type="presOf" srcId="{6050B610-8B8C-1843-A573-1D8E30A2FC7D}" destId="{5E628A84-4E62-2F49-946E-0C885D50B54B}" srcOrd="0" destOrd="1" presId="urn:microsoft.com/office/officeart/2005/8/layout/matrix1"/>
    <dgm:cxn modelId="{2DCC681A-BEFD-9141-A361-E889D1E2F800}" type="presOf" srcId="{35AB6B78-EFE5-CE43-A8F6-A9227399E18F}" destId="{EE3216EF-CBBB-4D49-81EF-974AB5555908}" srcOrd="0" destOrd="0" presId="urn:microsoft.com/office/officeart/2005/8/layout/matrix1"/>
    <dgm:cxn modelId="{D63ABE1A-9A37-3146-8927-92F7E1ABED06}" type="presOf" srcId="{95FF43A7-2E69-3B4B-820A-656DF7BB6EF9}" destId="{7FC43421-4E52-D749-9B7F-AE7713CACEF6}" srcOrd="0" destOrd="1" presId="urn:microsoft.com/office/officeart/2005/8/layout/matrix1"/>
    <dgm:cxn modelId="{5B04EF21-EB3A-0442-94FB-2E5C4CD0F99B}" srcId="{35AB6B78-EFE5-CE43-A8F6-A9227399E18F}" destId="{829EE778-B16C-7A40-9B44-4519566D3985}" srcOrd="3" destOrd="0" parTransId="{89693C49-64D4-2443-9EB7-F1E425063230}" sibTransId="{415B86B0-62C4-3A43-B1CD-2A5B7FE7EAC2}"/>
    <dgm:cxn modelId="{ED648022-126A-454F-A226-B3EFEE8EE6B0}" type="presOf" srcId="{377432D6-DCE5-F54F-B9E4-63ACC1FD6B48}" destId="{6A1F8890-4413-BE49-AE8A-8030FD1B1AD6}" srcOrd="0" destOrd="0" presId="urn:microsoft.com/office/officeart/2005/8/layout/matrix1"/>
    <dgm:cxn modelId="{3C70A524-2F0C-1349-94B2-3C5BCF682B39}" type="presOf" srcId="{5BE0C6A1-0A53-4F4A-9B89-BD93C707117A}" destId="{CB111C23-89F6-3243-AD60-02A7AB75AD38}" srcOrd="1" destOrd="2" presId="urn:microsoft.com/office/officeart/2005/8/layout/matrix1"/>
    <dgm:cxn modelId="{0F5A1328-3BD3-584E-A30E-BE508F08BA58}" type="presOf" srcId="{BCD7DA79-689C-CA40-9505-454B5E39704E}" destId="{7FC43421-4E52-D749-9B7F-AE7713CACEF6}" srcOrd="0" destOrd="2" presId="urn:microsoft.com/office/officeart/2005/8/layout/matrix1"/>
    <dgm:cxn modelId="{CF515B29-4F30-9A4C-8F36-099A447C955F}" srcId="{C469E948-68AC-7045-8807-CDDE619421A3}" destId="{156E000B-36D8-524C-912F-8CFBA0F5640C}" srcOrd="1" destOrd="0" parTransId="{DDB7DF49-C299-F949-8FBA-6F0D06C36279}" sibTransId="{2AC471E0-B604-144C-80A7-BC0E746379C2}"/>
    <dgm:cxn modelId="{3F857F2D-925B-BC4C-B3F3-97F561BD16FA}" type="presOf" srcId="{4F0BAAB0-D344-E246-A8EE-081B3EDE4767}" destId="{AF4B1D8F-D2BA-A74D-98AC-A53FACB896AE}" srcOrd="1" destOrd="1" presId="urn:microsoft.com/office/officeart/2005/8/layout/matrix1"/>
    <dgm:cxn modelId="{60030A37-97E1-2844-BA8D-B1D1F83DFB5E}" type="presOf" srcId="{95FF43A7-2E69-3B4B-820A-656DF7BB6EF9}" destId="{6AAABA80-0E96-7E4F-B924-FF39A7031A89}" srcOrd="1" destOrd="1" presId="urn:microsoft.com/office/officeart/2005/8/layout/matrix1"/>
    <dgm:cxn modelId="{CBCDA445-89F3-F74B-8A47-AFFB0764A06C}" type="presOf" srcId="{8F9A2A34-B54B-7941-B6A5-2390C9F27432}" destId="{0D189686-D51A-F74A-A1F5-C7ED70AF129C}" srcOrd="0" destOrd="0" presId="urn:microsoft.com/office/officeart/2005/8/layout/matrix1"/>
    <dgm:cxn modelId="{CC14E84A-A6CC-6D41-A0D4-9C467A57B8AA}" srcId="{242D2723-D45E-144C-910C-A9B29D1D4190}" destId="{6050B610-8B8C-1843-A573-1D8E30A2FC7D}" srcOrd="0" destOrd="0" parTransId="{E8A9C217-EE66-7944-A2C0-11C4354360B1}" sibTransId="{A4F74E91-ED11-844A-8F00-6C7CC6B25C53}"/>
    <dgm:cxn modelId="{C11F9A4B-B836-8B47-866C-7B35C65A0CA8}" type="presOf" srcId="{242D2723-D45E-144C-910C-A9B29D1D4190}" destId="{CB111C23-89F6-3243-AD60-02A7AB75AD38}" srcOrd="1" destOrd="0" presId="urn:microsoft.com/office/officeart/2005/8/layout/matrix1"/>
    <dgm:cxn modelId="{C9BC894F-EF48-D947-AE0C-4767CD9171CE}" type="presOf" srcId="{66BBB1EF-35CA-D843-BE4B-62AC9C6AFA09}" destId="{0D189686-D51A-F74A-A1F5-C7ED70AF129C}" srcOrd="0" destOrd="3" presId="urn:microsoft.com/office/officeart/2005/8/layout/matrix1"/>
    <dgm:cxn modelId="{570AE357-EED3-6043-AF24-CB60C581F9DF}" srcId="{8F9A2A34-B54B-7941-B6A5-2390C9F27432}" destId="{F7463A39-F1AC-F84E-B590-0CF96F5D7880}" srcOrd="1" destOrd="0" parTransId="{F7DE6F89-E10E-0E45-879A-6838E845C63F}" sibTransId="{3BD936E3-1C47-8841-B28C-22F67FBBE653}"/>
    <dgm:cxn modelId="{85D04F5B-8034-A548-BFCC-2030CFA57130}" type="presOf" srcId="{242D2723-D45E-144C-910C-A9B29D1D4190}" destId="{5E628A84-4E62-2F49-946E-0C885D50B54B}" srcOrd="0" destOrd="0" presId="urn:microsoft.com/office/officeart/2005/8/layout/matrix1"/>
    <dgm:cxn modelId="{FB290468-E1CE-3A49-B520-F2045848FB6C}" srcId="{242D2723-D45E-144C-910C-A9B29D1D4190}" destId="{E54A556C-2C3F-F74E-8F43-DFA63E7955C9}" srcOrd="2" destOrd="0" parTransId="{3D24494F-B7F8-094A-B17D-2C12E833E301}" sibTransId="{8FCA2EB0-5899-5842-B35E-93C59847A6A4}"/>
    <dgm:cxn modelId="{E46B216C-F3BD-1C44-A005-F5EAFFED8326}" type="presOf" srcId="{F7463A39-F1AC-F84E-B590-0CF96F5D7880}" destId="{0D189686-D51A-F74A-A1F5-C7ED70AF129C}" srcOrd="0" destOrd="2" presId="urn:microsoft.com/office/officeart/2005/8/layout/matrix1"/>
    <dgm:cxn modelId="{2B48A36F-6BDA-1646-822B-312FD159845B}" type="presOf" srcId="{F7463A39-F1AC-F84E-B590-0CF96F5D7880}" destId="{AF4B1D8F-D2BA-A74D-98AC-A53FACB896AE}" srcOrd="1" destOrd="2" presId="urn:microsoft.com/office/officeart/2005/8/layout/matrix1"/>
    <dgm:cxn modelId="{768D8E7F-2E5B-A044-9D72-188947CFE168}" type="presOf" srcId="{5BE0C6A1-0A53-4F4A-9B89-BD93C707117A}" destId="{5E628A84-4E62-2F49-946E-0C885D50B54B}" srcOrd="0" destOrd="2" presId="urn:microsoft.com/office/officeart/2005/8/layout/matrix1"/>
    <dgm:cxn modelId="{BE03B57F-942D-474E-B65F-7F3B17A287A9}" type="presOf" srcId="{F6DD9363-DF34-9E4E-B2AE-A8658077D313}" destId="{A1C00F32-51E9-1C4F-8937-93D276590499}" srcOrd="1" destOrd="3" presId="urn:microsoft.com/office/officeart/2005/8/layout/matrix1"/>
    <dgm:cxn modelId="{1859A582-8001-7140-8F2D-9C9D931B9C17}" type="presOf" srcId="{F6DD9363-DF34-9E4E-B2AE-A8658077D313}" destId="{173A26A3-2583-784D-A8B7-6EE77A9096A9}" srcOrd="0" destOrd="3" presId="urn:microsoft.com/office/officeart/2005/8/layout/matrix1"/>
    <dgm:cxn modelId="{AA52E39C-7B7E-C54A-9C2A-98FDF268666B}" type="presOf" srcId="{829EE778-B16C-7A40-9B44-4519566D3985}" destId="{6AAABA80-0E96-7E4F-B924-FF39A7031A89}" srcOrd="1" destOrd="0" presId="urn:microsoft.com/office/officeart/2005/8/layout/matrix1"/>
    <dgm:cxn modelId="{F75B52A1-E360-144B-89C6-88F4C21E925D}" type="presOf" srcId="{C469E948-68AC-7045-8807-CDDE619421A3}" destId="{A1C00F32-51E9-1C4F-8937-93D276590499}" srcOrd="1" destOrd="0" presId="urn:microsoft.com/office/officeart/2005/8/layout/matrix1"/>
    <dgm:cxn modelId="{EC125EA4-29C8-0B4A-AAE6-5E5E96DDC2AF}" srcId="{829EE778-B16C-7A40-9B44-4519566D3985}" destId="{95FF43A7-2E69-3B4B-820A-656DF7BB6EF9}" srcOrd="0" destOrd="0" parTransId="{E34FBDFE-B060-8240-BA8E-A3CEB7852233}" sibTransId="{AF197FBB-F2E6-3B43-9AB9-D1398B9EDA9E}"/>
    <dgm:cxn modelId="{9745B6A4-A422-7346-9BA3-F26F3EF2428D}" type="presOf" srcId="{829EE778-B16C-7A40-9B44-4519566D3985}" destId="{7FC43421-4E52-D749-9B7F-AE7713CACEF6}" srcOrd="0" destOrd="0" presId="urn:microsoft.com/office/officeart/2005/8/layout/matrix1"/>
    <dgm:cxn modelId="{7A44EFAB-E373-A04D-85CF-46AAA90BB5B0}" srcId="{242D2723-D45E-144C-910C-A9B29D1D4190}" destId="{DBC07E8C-BA44-CD41-B7DE-AFE5FC193681}" srcOrd="3" destOrd="0" parTransId="{A6E330ED-A1E5-4E44-8127-3E4522248A6E}" sibTransId="{84FF8888-4998-6649-A1DD-6DE32FAE86AF}"/>
    <dgm:cxn modelId="{A218D7B1-3070-1848-8A07-EDBBD745A28A}" type="presOf" srcId="{8F9A2A34-B54B-7941-B6A5-2390C9F27432}" destId="{AF4B1D8F-D2BA-A74D-98AC-A53FACB896AE}" srcOrd="1" destOrd="0" presId="urn:microsoft.com/office/officeart/2005/8/layout/matrix1"/>
    <dgm:cxn modelId="{094C8AB8-992A-AE44-890C-CCC78924051A}" srcId="{35AB6B78-EFE5-CE43-A8F6-A9227399E18F}" destId="{242D2723-D45E-144C-910C-A9B29D1D4190}" srcOrd="0" destOrd="0" parTransId="{53FF1E62-5CA9-544B-B2A9-4FB763376E0C}" sibTransId="{1AC2841E-D34C-BC47-A9FB-20933224979A}"/>
    <dgm:cxn modelId="{AE542FBF-5F7B-BB4A-AC5F-8E38CA1C3B16}" type="presOf" srcId="{6050B610-8B8C-1843-A573-1D8E30A2FC7D}" destId="{CB111C23-89F6-3243-AD60-02A7AB75AD38}" srcOrd="1" destOrd="1" presId="urn:microsoft.com/office/officeart/2005/8/layout/matrix1"/>
    <dgm:cxn modelId="{3F486AC2-63D9-C543-98A0-DAEE514F553C}" type="presOf" srcId="{E54A556C-2C3F-F74E-8F43-DFA63E7955C9}" destId="{CB111C23-89F6-3243-AD60-02A7AB75AD38}" srcOrd="1" destOrd="3" presId="urn:microsoft.com/office/officeart/2005/8/layout/matrix1"/>
    <dgm:cxn modelId="{3AB838C3-DCD6-764B-8342-A9E413E1E98A}" type="presOf" srcId="{156E000B-36D8-524C-912F-8CFBA0F5640C}" destId="{A1C00F32-51E9-1C4F-8937-93D276590499}" srcOrd="1" destOrd="2" presId="urn:microsoft.com/office/officeart/2005/8/layout/matrix1"/>
    <dgm:cxn modelId="{8F5F53C9-91F8-C947-B43A-7EC70D3E8DBB}" srcId="{377432D6-DCE5-F54F-B9E4-63ACC1FD6B48}" destId="{35AB6B78-EFE5-CE43-A8F6-A9227399E18F}" srcOrd="0" destOrd="0" parTransId="{4A0443A1-55FF-1043-BB7C-360928D664AB}" sibTransId="{6128DCC5-9EAD-E64E-A3EC-4AEC7F6BFD77}"/>
    <dgm:cxn modelId="{E4338DCC-1E72-4648-AE93-F6771F98E2B4}" srcId="{829EE778-B16C-7A40-9B44-4519566D3985}" destId="{BCD7DA79-689C-CA40-9505-454B5E39704E}" srcOrd="1" destOrd="0" parTransId="{ECDB0D88-6BE0-5649-BDED-83463F63B39B}" sibTransId="{E74FC048-F52E-1549-8F6C-04F2EC6D5540}"/>
    <dgm:cxn modelId="{41D10DCF-D03C-C44A-802A-BDCED9563E8E}" type="presOf" srcId="{C469E948-68AC-7045-8807-CDDE619421A3}" destId="{173A26A3-2583-784D-A8B7-6EE77A9096A9}" srcOrd="0" destOrd="0" presId="urn:microsoft.com/office/officeart/2005/8/layout/matrix1"/>
    <dgm:cxn modelId="{9EB0C8D1-D019-774C-9D51-000AE370CB9F}" type="presOf" srcId="{156E000B-36D8-524C-912F-8CFBA0F5640C}" destId="{173A26A3-2583-784D-A8B7-6EE77A9096A9}" srcOrd="0" destOrd="2" presId="urn:microsoft.com/office/officeart/2005/8/layout/matrix1"/>
    <dgm:cxn modelId="{936732D5-BB1E-7340-AE83-1DDD612753AD}" srcId="{8F9A2A34-B54B-7941-B6A5-2390C9F27432}" destId="{4F0BAAB0-D344-E246-A8EE-081B3EDE4767}" srcOrd="0" destOrd="0" parTransId="{C8C0FDC2-9E4C-2840-8E56-60D73F1D7EB3}" sibTransId="{3C88683B-6444-534D-959C-64C63FB17876}"/>
    <dgm:cxn modelId="{361559D6-9E2D-C04C-B532-88D9AEBE0501}" srcId="{35AB6B78-EFE5-CE43-A8F6-A9227399E18F}" destId="{8F9A2A34-B54B-7941-B6A5-2390C9F27432}" srcOrd="2" destOrd="0" parTransId="{8FC7EB2B-E7B6-4247-8502-3163F55CA017}" sibTransId="{360328C4-8FC9-BC49-BB08-100C99BE5F4F}"/>
    <dgm:cxn modelId="{447A44D9-2665-1240-AC80-255A0BB49F12}" srcId="{8F9A2A34-B54B-7941-B6A5-2390C9F27432}" destId="{66BBB1EF-35CA-D843-BE4B-62AC9C6AFA09}" srcOrd="2" destOrd="0" parTransId="{EAC15F20-F7D3-A542-A753-4EDA6D9E31DE}" sibTransId="{98EE9130-A05E-3142-9F7C-37A5CF8D91D0}"/>
    <dgm:cxn modelId="{CB3656DA-BCD0-DC45-A7D2-3EF0E62A199A}" type="presOf" srcId="{BCD7DA79-689C-CA40-9505-454B5E39704E}" destId="{6AAABA80-0E96-7E4F-B924-FF39A7031A89}" srcOrd="1" destOrd="2" presId="urn:microsoft.com/office/officeart/2005/8/layout/matrix1"/>
    <dgm:cxn modelId="{65CFE2DF-57C6-FD4B-9872-EEB6B90FC7E3}" type="presOf" srcId="{DBC07E8C-BA44-CD41-B7DE-AFE5FC193681}" destId="{CB111C23-89F6-3243-AD60-02A7AB75AD38}" srcOrd="1" destOrd="4" presId="urn:microsoft.com/office/officeart/2005/8/layout/matrix1"/>
    <dgm:cxn modelId="{1D8209E3-F466-C844-B4DB-221D11337E5C}" type="presOf" srcId="{DBC07E8C-BA44-CD41-B7DE-AFE5FC193681}" destId="{5E628A84-4E62-2F49-946E-0C885D50B54B}" srcOrd="0" destOrd="4" presId="urn:microsoft.com/office/officeart/2005/8/layout/matrix1"/>
    <dgm:cxn modelId="{DAA868E4-E4A5-AE49-BF58-781283542BCA}" srcId="{C469E948-68AC-7045-8807-CDDE619421A3}" destId="{F3783808-BDC6-9246-B649-70449A0AED08}" srcOrd="0" destOrd="0" parTransId="{D1F600E6-C3E0-B74E-852D-6DEC23F38984}" sibTransId="{534E10D5-8FE0-0D40-A328-BE06F89CB38A}"/>
    <dgm:cxn modelId="{630452EC-CC46-4041-ABC6-18DF690F0BFE}" srcId="{35AB6B78-EFE5-CE43-A8F6-A9227399E18F}" destId="{C469E948-68AC-7045-8807-CDDE619421A3}" srcOrd="1" destOrd="0" parTransId="{C238BB33-5C0F-0F44-9A15-0A9B99F58D30}" sibTransId="{28EFA04E-8F53-2B48-95E6-1BC1E18CD1AA}"/>
    <dgm:cxn modelId="{101443F3-3D6E-DF47-B37F-9045D86D13DE}" type="presOf" srcId="{66BBB1EF-35CA-D843-BE4B-62AC9C6AFA09}" destId="{AF4B1D8F-D2BA-A74D-98AC-A53FACB896AE}" srcOrd="1" destOrd="3" presId="urn:microsoft.com/office/officeart/2005/8/layout/matrix1"/>
    <dgm:cxn modelId="{B8A1DDF5-FCC4-054A-B8D2-8559C1EDCE25}" type="presOf" srcId="{4F0BAAB0-D344-E246-A8EE-081B3EDE4767}" destId="{0D189686-D51A-F74A-A1F5-C7ED70AF129C}" srcOrd="0" destOrd="1" presId="urn:microsoft.com/office/officeart/2005/8/layout/matrix1"/>
    <dgm:cxn modelId="{8484C2F6-3C49-9740-B806-FB9F386714FF}" srcId="{C469E948-68AC-7045-8807-CDDE619421A3}" destId="{F6DD9363-DF34-9E4E-B2AE-A8658077D313}" srcOrd="2" destOrd="0" parTransId="{816EBFBC-6218-6043-BD5C-D67389BE94B8}" sibTransId="{4F8DC3C1-61E2-6C4D-BEE1-0521FA2F2F44}"/>
    <dgm:cxn modelId="{6A2D04F8-0C7F-024C-A659-D1F4612DB8CC}" type="presParOf" srcId="{6A1F8890-4413-BE49-AE8A-8030FD1B1AD6}" destId="{318E5577-7381-E441-A4A6-FF2E93E2D3C8}" srcOrd="0" destOrd="0" presId="urn:microsoft.com/office/officeart/2005/8/layout/matrix1"/>
    <dgm:cxn modelId="{3A1F02BA-0317-2248-BAC4-678776AB39EA}" type="presParOf" srcId="{318E5577-7381-E441-A4A6-FF2E93E2D3C8}" destId="{5E628A84-4E62-2F49-946E-0C885D50B54B}" srcOrd="0" destOrd="0" presId="urn:microsoft.com/office/officeart/2005/8/layout/matrix1"/>
    <dgm:cxn modelId="{C0D882F9-7D33-7440-AFD8-1A4797A17A76}" type="presParOf" srcId="{318E5577-7381-E441-A4A6-FF2E93E2D3C8}" destId="{CB111C23-89F6-3243-AD60-02A7AB75AD38}" srcOrd="1" destOrd="0" presId="urn:microsoft.com/office/officeart/2005/8/layout/matrix1"/>
    <dgm:cxn modelId="{3CCAD1E5-E22D-DB40-BC7A-B65069DC5251}" type="presParOf" srcId="{318E5577-7381-E441-A4A6-FF2E93E2D3C8}" destId="{173A26A3-2583-784D-A8B7-6EE77A9096A9}" srcOrd="2" destOrd="0" presId="urn:microsoft.com/office/officeart/2005/8/layout/matrix1"/>
    <dgm:cxn modelId="{898E8855-EBCB-E646-9731-6AA24AE1D325}" type="presParOf" srcId="{318E5577-7381-E441-A4A6-FF2E93E2D3C8}" destId="{A1C00F32-51E9-1C4F-8937-93D276590499}" srcOrd="3" destOrd="0" presId="urn:microsoft.com/office/officeart/2005/8/layout/matrix1"/>
    <dgm:cxn modelId="{F41B434F-83E7-4B42-ADE6-BF0A72EAA6B9}" type="presParOf" srcId="{318E5577-7381-E441-A4A6-FF2E93E2D3C8}" destId="{0D189686-D51A-F74A-A1F5-C7ED70AF129C}" srcOrd="4" destOrd="0" presId="urn:microsoft.com/office/officeart/2005/8/layout/matrix1"/>
    <dgm:cxn modelId="{A6253B82-C7D7-5240-ABDE-4AD245106E3A}" type="presParOf" srcId="{318E5577-7381-E441-A4A6-FF2E93E2D3C8}" destId="{AF4B1D8F-D2BA-A74D-98AC-A53FACB896AE}" srcOrd="5" destOrd="0" presId="urn:microsoft.com/office/officeart/2005/8/layout/matrix1"/>
    <dgm:cxn modelId="{8EB858C6-16BA-614C-BF1B-0E40CC6A0ADD}" type="presParOf" srcId="{318E5577-7381-E441-A4A6-FF2E93E2D3C8}" destId="{7FC43421-4E52-D749-9B7F-AE7713CACEF6}" srcOrd="6" destOrd="0" presId="urn:microsoft.com/office/officeart/2005/8/layout/matrix1"/>
    <dgm:cxn modelId="{891C07DD-4163-C84D-A9AB-B15691D87C60}" type="presParOf" srcId="{318E5577-7381-E441-A4A6-FF2E93E2D3C8}" destId="{6AAABA80-0E96-7E4F-B924-FF39A7031A89}" srcOrd="7" destOrd="0" presId="urn:microsoft.com/office/officeart/2005/8/layout/matrix1"/>
    <dgm:cxn modelId="{5E9B12FD-385B-D64B-8D87-427E9D85C58E}" type="presParOf" srcId="{6A1F8890-4413-BE49-AE8A-8030FD1B1AD6}" destId="{EE3216EF-CBBB-4D49-81EF-974AB555590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433DD-4184-B946-91F8-2F78161EED27}">
      <dsp:nvSpPr>
        <dsp:cNvPr id="0" name=""/>
        <dsp:cNvSpPr/>
      </dsp:nvSpPr>
      <dsp:spPr>
        <a:xfrm>
          <a:off x="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Identify requirements</a:t>
          </a:r>
        </a:p>
      </dsp:txBody>
      <dsp:txXfrm>
        <a:off x="17758" y="1059581"/>
        <a:ext cx="974984" cy="570784"/>
      </dsp:txXfrm>
    </dsp:sp>
    <dsp:sp modelId="{0B662CF1-3F40-094A-AE1E-1436A2C325B5}">
      <dsp:nvSpPr>
        <dsp:cNvPr id="0" name=""/>
        <dsp:cNvSpPr/>
      </dsp:nvSpPr>
      <dsp:spPr>
        <a:xfrm>
          <a:off x="1111549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111549" y="1269792"/>
        <a:ext cx="149958" cy="150362"/>
      </dsp:txXfrm>
    </dsp:sp>
    <dsp:sp modelId="{5B2A45DA-8408-EE4F-B2E2-93AD1F4E9D45}">
      <dsp:nvSpPr>
        <dsp:cNvPr id="0" name=""/>
        <dsp:cNvSpPr/>
      </dsp:nvSpPr>
      <dsp:spPr>
        <a:xfrm>
          <a:off x="14146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Modeling</a:t>
          </a:r>
        </a:p>
      </dsp:txBody>
      <dsp:txXfrm>
        <a:off x="1432457" y="1059581"/>
        <a:ext cx="974984" cy="570784"/>
      </dsp:txXfrm>
    </dsp:sp>
    <dsp:sp modelId="{099D1868-2DED-A34A-85F6-FAB33C66AA74}">
      <dsp:nvSpPr>
        <dsp:cNvPr id="0" name=""/>
        <dsp:cNvSpPr/>
      </dsp:nvSpPr>
      <dsp:spPr>
        <a:xfrm>
          <a:off x="25262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526249" y="1269792"/>
        <a:ext cx="149958" cy="150362"/>
      </dsp:txXfrm>
    </dsp:sp>
    <dsp:sp modelId="{7316BA55-E4D4-5A43-939D-E4443E154071}">
      <dsp:nvSpPr>
        <dsp:cNvPr id="0" name=""/>
        <dsp:cNvSpPr/>
      </dsp:nvSpPr>
      <dsp:spPr>
        <a:xfrm>
          <a:off x="28293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Build &amp; Compose</a:t>
          </a:r>
        </a:p>
      </dsp:txBody>
      <dsp:txXfrm>
        <a:off x="2847157" y="1059581"/>
        <a:ext cx="974984" cy="570784"/>
      </dsp:txXfrm>
    </dsp:sp>
    <dsp:sp modelId="{A7EA3177-4496-DA4D-BA28-BF46D94CB67C}">
      <dsp:nvSpPr>
        <dsp:cNvPr id="0" name=""/>
        <dsp:cNvSpPr/>
      </dsp:nvSpPr>
      <dsp:spPr>
        <a:xfrm>
          <a:off x="39409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940949" y="1269792"/>
        <a:ext cx="149958" cy="150362"/>
      </dsp:txXfrm>
    </dsp:sp>
    <dsp:sp modelId="{8937EB1E-99FF-FD4C-BA31-1437494B88D3}">
      <dsp:nvSpPr>
        <dsp:cNvPr id="0" name=""/>
        <dsp:cNvSpPr/>
      </dsp:nvSpPr>
      <dsp:spPr>
        <a:xfrm>
          <a:off x="42440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Publish &amp; Provision</a:t>
          </a:r>
        </a:p>
      </dsp:txBody>
      <dsp:txXfrm>
        <a:off x="4261857" y="1059581"/>
        <a:ext cx="974984" cy="570784"/>
      </dsp:txXfrm>
    </dsp:sp>
    <dsp:sp modelId="{73C2A207-B051-3B48-8AF8-FED7C583FA96}">
      <dsp:nvSpPr>
        <dsp:cNvPr id="0" name=""/>
        <dsp:cNvSpPr/>
      </dsp:nvSpPr>
      <dsp:spPr>
        <a:xfrm>
          <a:off x="53556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355650" y="1269792"/>
        <a:ext cx="149958" cy="150362"/>
      </dsp:txXfrm>
    </dsp:sp>
    <dsp:sp modelId="{57BB370F-369A-D44A-BD97-51DC7985753E}">
      <dsp:nvSpPr>
        <dsp:cNvPr id="0" name=""/>
        <dsp:cNvSpPr/>
      </dsp:nvSpPr>
      <dsp:spPr>
        <a:xfrm>
          <a:off x="56587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Integrate &amp; Deploy</a:t>
          </a:r>
        </a:p>
      </dsp:txBody>
      <dsp:txXfrm>
        <a:off x="5676557" y="1059581"/>
        <a:ext cx="974984" cy="570784"/>
      </dsp:txXfrm>
    </dsp:sp>
    <dsp:sp modelId="{00A2EE73-B0A5-9549-981E-092A9EE69CB7}">
      <dsp:nvSpPr>
        <dsp:cNvPr id="0" name=""/>
        <dsp:cNvSpPr/>
      </dsp:nvSpPr>
      <dsp:spPr>
        <a:xfrm>
          <a:off x="67703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770350" y="1269792"/>
        <a:ext cx="149958" cy="150362"/>
      </dsp:txXfrm>
    </dsp:sp>
    <dsp:sp modelId="{EE59D7E4-E8DF-6042-9071-05670CE83325}">
      <dsp:nvSpPr>
        <dsp:cNvPr id="0" name=""/>
        <dsp:cNvSpPr/>
      </dsp:nvSpPr>
      <dsp:spPr>
        <a:xfrm>
          <a:off x="707350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Secure &amp; Manage</a:t>
          </a:r>
        </a:p>
      </dsp:txBody>
      <dsp:txXfrm>
        <a:off x="7091258" y="1059581"/>
        <a:ext cx="974984" cy="5707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628A84-4E62-2F49-946E-0C885D50B54B}">
      <dsp:nvSpPr>
        <dsp:cNvPr id="0" name=""/>
        <dsp:cNvSpPr/>
      </dsp:nvSpPr>
      <dsp:spPr>
        <a:xfrm rot="16200000">
          <a:off x="536062" y="-536062"/>
          <a:ext cx="2428158" cy="3500284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Sign ups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Churn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Incidents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Messages/s</a:t>
          </a:r>
        </a:p>
      </dsp:txBody>
      <dsp:txXfrm rot="5400000">
        <a:off x="-1" y="1"/>
        <a:ext cx="3500284" cy="1821118"/>
      </dsp:txXfrm>
    </dsp:sp>
    <dsp:sp modelId="{173A26A3-2583-784D-A8B7-6EE77A9096A9}">
      <dsp:nvSpPr>
        <dsp:cNvPr id="0" name=""/>
        <dsp:cNvSpPr/>
      </dsp:nvSpPr>
      <dsp:spPr>
        <a:xfrm>
          <a:off x="3500284" y="0"/>
          <a:ext cx="3500284" cy="242815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Application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Transaction times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Service latency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Errors</a:t>
          </a:r>
        </a:p>
      </dsp:txBody>
      <dsp:txXfrm>
        <a:off x="3500284" y="0"/>
        <a:ext cx="3500284" cy="1821118"/>
      </dsp:txXfrm>
    </dsp:sp>
    <dsp:sp modelId="{0D189686-D51A-F74A-A1F5-C7ED70AF129C}">
      <dsp:nvSpPr>
        <dsp:cNvPr id="0" name=""/>
        <dsp:cNvSpPr/>
      </dsp:nvSpPr>
      <dsp:spPr>
        <a:xfrm rot="10800000">
          <a:off x="0" y="2428158"/>
          <a:ext cx="3500284" cy="242815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Infrastructure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Network utilization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Resource throttling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CPU utilization</a:t>
          </a:r>
        </a:p>
      </dsp:txBody>
      <dsp:txXfrm rot="10800000">
        <a:off x="0" y="3035197"/>
        <a:ext cx="3500284" cy="1821118"/>
      </dsp:txXfrm>
    </dsp:sp>
    <dsp:sp modelId="{7FC43421-4E52-D749-9B7F-AE7713CACEF6}">
      <dsp:nvSpPr>
        <dsp:cNvPr id="0" name=""/>
        <dsp:cNvSpPr/>
      </dsp:nvSpPr>
      <dsp:spPr>
        <a:xfrm rot="5400000">
          <a:off x="4036347" y="1892095"/>
          <a:ext cx="2428158" cy="3500284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Client software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App errors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Response time</a:t>
          </a:r>
        </a:p>
      </dsp:txBody>
      <dsp:txXfrm rot="-5400000">
        <a:off x="3500283" y="3035197"/>
        <a:ext cx="3500284" cy="1821118"/>
      </dsp:txXfrm>
    </dsp:sp>
    <dsp:sp modelId="{EE3216EF-CBBB-4D49-81EF-974AB5555908}">
      <dsp:nvSpPr>
        <dsp:cNvPr id="0" name=""/>
        <dsp:cNvSpPr/>
      </dsp:nvSpPr>
      <dsp:spPr>
        <a:xfrm>
          <a:off x="2450198" y="1821118"/>
          <a:ext cx="2100170" cy="1214079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Telemetry sources</a:t>
          </a:r>
        </a:p>
      </dsp:txBody>
      <dsp:txXfrm>
        <a:off x="2509464" y="1880384"/>
        <a:ext cx="1981638" cy="1095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828E2-F888-1745-A325-15CD8A504C2C}" type="datetimeFigureOut">
              <a:rPr lang="en-US" smtClean="0"/>
              <a:t>7/11/19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A3342-0917-1B49-A93A-E82F0A9E5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8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6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7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0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2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7/11/19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7/11/19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9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7/11/19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9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0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8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66180-1F8B-C44D-859B-E66BA4E6A7CD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DevOps Practices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681" y="4056924"/>
            <a:ext cx="3093519" cy="24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7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177"/>
            <a:ext cx="9144000" cy="6093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77000"/>
            </a:schemeClr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DevOps culture and sharing</a:t>
            </a:r>
          </a:p>
        </p:txBody>
      </p:sp>
    </p:spTree>
    <p:extLst>
      <p:ext uri="{BB962C8B-B14F-4D97-AF65-F5344CB8AC3E}">
        <p14:creationId xmlns:p14="http://schemas.microsoft.com/office/powerpoint/2010/main" val="3286177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FF739E-FB97-B043-B3A1-D95438542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40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" y="54304"/>
            <a:ext cx="9074587" cy="67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9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94" b="5893"/>
          <a:stretch/>
        </p:blipFill>
        <p:spPr>
          <a:xfrm>
            <a:off x="5514974" y="4278358"/>
            <a:ext cx="3629025" cy="23985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Conflicting measures of success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success is measured by the rate of change during a release cycle -- lines of code, code commits, team velocity.</a:t>
            </a:r>
          </a:p>
          <a:p>
            <a:endParaRPr lang="en-US" dirty="0"/>
          </a:p>
          <a:p>
            <a:r>
              <a:rPr lang="en-US" dirty="0"/>
              <a:t>Operations success is measured by service uptime, performance, and resiliency..</a:t>
            </a:r>
          </a:p>
        </p:txBody>
      </p:sp>
    </p:spTree>
    <p:extLst>
      <p:ext uri="{BB962C8B-B14F-4D97-AF65-F5344CB8AC3E}">
        <p14:creationId xmlns:p14="http://schemas.microsoft.com/office/powerpoint/2010/main" val="3170269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Cultural priorities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Collaborative</a:t>
            </a:r>
          </a:p>
          <a:p>
            <a:pPr lvl="1"/>
            <a:r>
              <a:rPr lang="en-US" dirty="0"/>
              <a:t>Teams are multi-disciplined and focused on service delivery (the greater good).</a:t>
            </a:r>
          </a:p>
          <a:p>
            <a:pPr lvl="1"/>
            <a:endParaRPr lang="en-US" dirty="0"/>
          </a:p>
          <a:p>
            <a:r>
              <a:rPr lang="en-US" b="1" dirty="0"/>
              <a:t>Transparent</a:t>
            </a:r>
          </a:p>
          <a:p>
            <a:pPr lvl="1"/>
            <a:r>
              <a:rPr lang="en-US" dirty="0"/>
              <a:t>People share information with one another.</a:t>
            </a:r>
          </a:p>
          <a:p>
            <a:pPr lvl="1"/>
            <a:r>
              <a:rPr lang="en-US" dirty="0"/>
              <a:t>Blame-less environment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Change oriented</a:t>
            </a:r>
          </a:p>
          <a:p>
            <a:pPr lvl="1"/>
            <a:r>
              <a:rPr lang="en-US" dirty="0"/>
              <a:t>Change is expected and embraced.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2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61251A-1772-954D-B2A9-6DD08639E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22" y="1439862"/>
            <a:ext cx="6950676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9AF7F6-0A38-634C-82DB-B405895CB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Cultural priorities</a:t>
            </a:r>
          </a:p>
        </p:txBody>
      </p:sp>
    </p:spTree>
    <p:extLst>
      <p:ext uri="{BB962C8B-B14F-4D97-AF65-F5344CB8AC3E}">
        <p14:creationId xmlns:p14="http://schemas.microsoft.com/office/powerpoint/2010/main" val="2659441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my organization have a </a:t>
            </a:r>
            <a:r>
              <a:rPr lang="en-US" dirty="0" err="1"/>
              <a:t>DevOps</a:t>
            </a:r>
            <a:r>
              <a:rPr lang="en-US" dirty="0"/>
              <a:t> culture?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Do our developers and operations team members sit near one another and go to lunch together?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 operations people regularly attend inception, showcase, and retrospective development meetings? </a:t>
            </a:r>
          </a:p>
          <a:p>
            <a:pPr lvl="1"/>
            <a:r>
              <a:rPr lang="en-US" dirty="0"/>
              <a:t>And do developers go to operations standups?</a:t>
            </a:r>
          </a:p>
          <a:p>
            <a:endParaRPr lang="en-US" dirty="0"/>
          </a:p>
          <a:p>
            <a:r>
              <a:rPr lang="en-US" dirty="0"/>
              <a:t>Do developers understand in detail how their code </a:t>
            </a:r>
            <a:r>
              <a:rPr lang="en-US"/>
              <a:t>is deployed?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80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DevOps</a:t>
            </a:r>
            <a:r>
              <a:rPr lang="en-US" dirty="0"/>
              <a:t> Culture &amp; Lean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DevOps culture is heavily influenced by </a:t>
            </a:r>
            <a:r>
              <a:rPr lang="en-US" b="1" dirty="0"/>
              <a:t>Lean</a:t>
            </a:r>
            <a:r>
              <a:rPr lang="en-US" dirty="0"/>
              <a:t> practices.</a:t>
            </a:r>
          </a:p>
          <a:p>
            <a:endParaRPr lang="en-US" dirty="0"/>
          </a:p>
          <a:p>
            <a:r>
              <a:rPr lang="en-US" dirty="0"/>
              <a:t>Lean is a wide-spread methodology in manufacturing.</a:t>
            </a:r>
          </a:p>
          <a:p>
            <a:pPr lvl="1"/>
            <a:r>
              <a:rPr lang="en-US" dirty="0"/>
              <a:t>Commonly implemented as Six Sigma practices</a:t>
            </a:r>
          </a:p>
          <a:p>
            <a:pPr lvl="1"/>
            <a:r>
              <a:rPr lang="en-US" dirty="0"/>
              <a:t>Goals:</a:t>
            </a:r>
          </a:p>
          <a:p>
            <a:pPr lvl="2"/>
            <a:r>
              <a:rPr lang="en-US" dirty="0"/>
              <a:t>Eliminate waste within a system (“</a:t>
            </a:r>
            <a:r>
              <a:rPr lang="en-US" dirty="0" err="1"/>
              <a:t>Muda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Improve product quality</a:t>
            </a:r>
          </a:p>
          <a:p>
            <a:pPr lvl="2"/>
            <a:r>
              <a:rPr lang="en-US" dirty="0"/>
              <a:t>Respect for people</a:t>
            </a:r>
          </a:p>
          <a:p>
            <a:pPr lvl="2"/>
            <a:r>
              <a:rPr lang="en-US" dirty="0"/>
              <a:t>Continuous improvement (“Kaizen”)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3264">
            <a:off x="7131877" y="4332163"/>
            <a:ext cx="1469896" cy="21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70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Developed by Eli </a:t>
            </a:r>
            <a:r>
              <a:rPr lang="en-US" dirty="0" err="1"/>
              <a:t>Goldratt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Think of your process as a chain of links.</a:t>
            </a:r>
          </a:p>
          <a:p>
            <a:pPr lvl="2"/>
            <a:r>
              <a:rPr lang="en-US" dirty="0"/>
              <a:t>Improving strong links doesn’t strengthen the chain.</a:t>
            </a:r>
          </a:p>
          <a:p>
            <a:pPr lvl="2"/>
            <a:r>
              <a:rPr lang="en-US" dirty="0"/>
              <a:t>Improve the weakest link first.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2" t="35105" r="2671" b="4275"/>
          <a:stretch/>
        </p:blipFill>
        <p:spPr>
          <a:xfrm>
            <a:off x="1529406" y="4269044"/>
            <a:ext cx="5487436" cy="22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63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0420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Example: If it requires 40 </a:t>
            </a:r>
            <a:r>
              <a:rPr lang="en-US" b="1" dirty="0"/>
              <a:t>hours</a:t>
            </a:r>
            <a:r>
              <a:rPr lang="en-US" dirty="0"/>
              <a:t> of effort to test a release and 10 </a:t>
            </a:r>
            <a:r>
              <a:rPr lang="en-US" b="1" dirty="0"/>
              <a:t>minutes</a:t>
            </a:r>
            <a:r>
              <a:rPr lang="en-US" dirty="0"/>
              <a:t> to deploy it, then the </a:t>
            </a:r>
            <a:r>
              <a:rPr lang="en-US" u="sng" dirty="0"/>
              <a:t>testing</a:t>
            </a:r>
            <a:r>
              <a:rPr lang="en-US" dirty="0"/>
              <a:t> process is a constraint on improving cycle time.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0"/>
            <a:ext cx="7620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2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  <a:p>
            <a:r>
              <a:rPr lang="en-US" dirty="0"/>
              <a:t>Lean theory</a:t>
            </a:r>
          </a:p>
          <a:p>
            <a:r>
              <a:rPr lang="en-US" dirty="0" err="1"/>
              <a:t>DevOps</a:t>
            </a:r>
            <a:r>
              <a:rPr lang="en-US" dirty="0"/>
              <a:t> Culture</a:t>
            </a:r>
          </a:p>
          <a:p>
            <a:r>
              <a:rPr lang="en-US" dirty="0"/>
              <a:t>Design For Operations</a:t>
            </a:r>
          </a:p>
          <a:p>
            <a:r>
              <a:rPr lang="en-US" dirty="0"/>
              <a:t>Infrastructure as code</a:t>
            </a:r>
          </a:p>
          <a:p>
            <a:r>
              <a:rPr lang="en-US" dirty="0"/>
              <a:t>Code Pipeline</a:t>
            </a:r>
          </a:p>
        </p:txBody>
      </p:sp>
    </p:spTree>
    <p:extLst>
      <p:ext uri="{BB962C8B-B14F-4D97-AF65-F5344CB8AC3E}">
        <p14:creationId xmlns:p14="http://schemas.microsoft.com/office/powerpoint/2010/main" val="1741086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Lean Queuing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happens when we push work through a complex system?</a:t>
            </a:r>
          </a:p>
          <a:p>
            <a:endParaRPr lang="en-US" dirty="0"/>
          </a:p>
          <a:p>
            <a:r>
              <a:rPr lang="en-US" b="1" dirty="0"/>
              <a:t>Traditional utilization thinking</a:t>
            </a:r>
            <a:r>
              <a:rPr lang="en-US" dirty="0"/>
              <a:t>: focus on operating resources at peak capacity.</a:t>
            </a:r>
          </a:p>
          <a:p>
            <a:pPr lvl="1"/>
            <a:r>
              <a:rPr lang="en-US" dirty="0"/>
              <a:t>Optimize locally rather than at the system level.</a:t>
            </a:r>
          </a:p>
          <a:p>
            <a:endParaRPr lang="en-US" dirty="0"/>
          </a:p>
          <a:p>
            <a:r>
              <a:rPr lang="en-US" b="1" dirty="0"/>
              <a:t>Throughput thinking</a:t>
            </a:r>
            <a:r>
              <a:rPr lang="en-US" dirty="0"/>
              <a:t>: focus on identifying the constraints that reduce delivery effectiveness.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2089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Lean Queuing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Software development is a </a:t>
            </a:r>
            <a:r>
              <a:rPr lang="en-US" b="1" dirty="0"/>
              <a:t>stochastic system </a:t>
            </a:r>
            <a:r>
              <a:rPr lang="en-US" dirty="0"/>
              <a:t>with queues (non-linear and non-deterministic).</a:t>
            </a:r>
          </a:p>
          <a:p>
            <a:pPr lvl="1"/>
            <a:r>
              <a:rPr lang="en-US" dirty="0"/>
              <a:t>Behavior of this type of system defies our instincts.</a:t>
            </a:r>
          </a:p>
          <a:p>
            <a:pPr lvl="1"/>
            <a:r>
              <a:rPr lang="en-US" dirty="0"/>
              <a:t>Large projects (batch sizes) </a:t>
            </a:r>
            <a:r>
              <a:rPr lang="en-US" u="sng" dirty="0"/>
              <a:t>increase</a:t>
            </a:r>
            <a:r>
              <a:rPr lang="en-US" dirty="0"/>
              <a:t> cycle time.</a:t>
            </a:r>
          </a:p>
          <a:p>
            <a:pPr lvl="2"/>
            <a:r>
              <a:rPr lang="en-US" dirty="0"/>
              <a:t>Take longer to process leading to variability and more queues</a:t>
            </a:r>
          </a:p>
          <a:p>
            <a:pPr lvl="1"/>
            <a:r>
              <a:rPr lang="en-US" dirty="0"/>
              <a:t>Increasing worker utilization (just work harder) makes it worse!!</a:t>
            </a:r>
          </a:p>
          <a:p>
            <a:pPr lvl="1"/>
            <a:endParaRPr lang="en-US" dirty="0"/>
          </a:p>
          <a:p>
            <a:r>
              <a:rPr lang="en-US" b="1" dirty="0"/>
              <a:t>Little’s Law</a:t>
            </a:r>
            <a:r>
              <a:rPr lang="en-US" dirty="0"/>
              <a:t>: The only way to maximize throughput is by minimizing Work In Progress (WIP) through the system using small batch sizes.</a:t>
            </a:r>
          </a:p>
          <a:p>
            <a:pPr lvl="1"/>
            <a:r>
              <a:rPr lang="en-US" dirty="0"/>
              <a:t>Example: Small Agile sprints or </a:t>
            </a:r>
            <a:r>
              <a:rPr lang="en-US" dirty="0" err="1"/>
              <a:t>Kanban</a:t>
            </a:r>
            <a:r>
              <a:rPr lang="en-US" dirty="0"/>
              <a:t>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8069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70" b="10945"/>
          <a:stretch/>
        </p:blipFill>
        <p:spPr>
          <a:xfrm>
            <a:off x="0" y="173505"/>
            <a:ext cx="9144000" cy="5861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490249">
            <a:off x="2956277" y="372083"/>
            <a:ext cx="2430974" cy="523220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Developer-land</a:t>
            </a:r>
          </a:p>
        </p:txBody>
      </p:sp>
      <p:sp>
        <p:nvSpPr>
          <p:cNvPr id="6" name="TextBox 5"/>
          <p:cNvSpPr txBox="1"/>
          <p:nvPr/>
        </p:nvSpPr>
        <p:spPr>
          <a:xfrm rot="20490249">
            <a:off x="3351064" y="5590322"/>
            <a:ext cx="2547041" cy="523220"/>
          </a:xfrm>
          <a:prstGeom prst="rect">
            <a:avLst/>
          </a:prstGeom>
          <a:solidFill>
            <a:srgbClr val="3366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Operations-land</a:t>
            </a:r>
          </a:p>
        </p:txBody>
      </p:sp>
    </p:spTree>
    <p:extLst>
      <p:ext uri="{BB962C8B-B14F-4D97-AF65-F5344CB8AC3E}">
        <p14:creationId xmlns:p14="http://schemas.microsoft.com/office/powerpoint/2010/main" val="2298799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Organization Focus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6922618"/>
              </p:ext>
            </p:extLst>
          </p:nvPr>
        </p:nvGraphicFramePr>
        <p:xfrm>
          <a:off x="710088" y="2717292"/>
          <a:ext cx="8084000" cy="268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96433" y="4660831"/>
            <a:ext cx="8084000" cy="1521298"/>
            <a:chOff x="109243" y="3755002"/>
            <a:chExt cx="8930635" cy="1761438"/>
          </a:xfrm>
        </p:grpSpPr>
        <p:grpSp>
          <p:nvGrpSpPr>
            <p:cNvPr id="11" name="Group 10"/>
            <p:cNvGrpSpPr/>
            <p:nvPr/>
          </p:nvGrpSpPr>
          <p:grpSpPr>
            <a:xfrm>
              <a:off x="109243" y="3755002"/>
              <a:ext cx="8930635" cy="1761438"/>
              <a:chOff x="109243" y="3755002"/>
              <a:chExt cx="8930635" cy="176143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09243" y="3755002"/>
                <a:ext cx="8930635" cy="1761438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/>
              <p:cNvSpPr/>
              <p:nvPr/>
            </p:nvSpPr>
            <p:spPr>
              <a:xfrm>
                <a:off x="109243" y="4110032"/>
                <a:ext cx="8930635" cy="1010425"/>
              </a:xfrm>
              <a:prstGeom prst="rtTriangl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9243" y="5106802"/>
                <a:ext cx="8930635" cy="409638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14494" y="4737470"/>
              <a:ext cx="206478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FFFF"/>
                  </a:solidFill>
                </a:rPr>
                <a:t>Developers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7333" y="3995142"/>
              <a:ext cx="203693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FFFF"/>
                  </a:solidFill>
                </a:rPr>
                <a:t>Operations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 rot="16200000">
            <a:off x="-69270" y="5501563"/>
            <a:ext cx="985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 level</a:t>
            </a:r>
          </a:p>
        </p:txBody>
      </p:sp>
      <p:sp>
        <p:nvSpPr>
          <p:cNvPr id="16" name="Up Arrow 15"/>
          <p:cNvSpPr/>
          <p:nvPr/>
        </p:nvSpPr>
        <p:spPr>
          <a:xfrm>
            <a:off x="323979" y="4677717"/>
            <a:ext cx="297729" cy="40882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1825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Developers more focused on </a:t>
            </a:r>
            <a:r>
              <a:rPr lang="en-US" u="sng" dirty="0"/>
              <a:t>earlier</a:t>
            </a:r>
            <a:r>
              <a:rPr lang="en-US" dirty="0"/>
              <a:t> phases of lifecycle.</a:t>
            </a:r>
          </a:p>
          <a:p>
            <a:r>
              <a:rPr lang="en-US" dirty="0"/>
              <a:t>Operations more focused on </a:t>
            </a:r>
            <a:r>
              <a:rPr lang="en-US" u="sng" dirty="0"/>
              <a:t>later</a:t>
            </a:r>
            <a:r>
              <a:rPr lang="en-US" dirty="0"/>
              <a:t> phases of lifecycle.</a:t>
            </a:r>
          </a:p>
          <a:p>
            <a:r>
              <a:rPr lang="en-US" b="1" dirty="0"/>
              <a:t>Shared accountability </a:t>
            </a:r>
            <a:r>
              <a:rPr lang="en-US" dirty="0"/>
              <a:t>for service delivery.</a:t>
            </a:r>
          </a:p>
        </p:txBody>
      </p:sp>
    </p:spTree>
    <p:extLst>
      <p:ext uri="{BB962C8B-B14F-4D97-AF65-F5344CB8AC3E}">
        <p14:creationId xmlns:p14="http://schemas.microsoft.com/office/powerpoint/2010/main" val="528951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For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2468" cy="495398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Problem: Software designs oftentimes don’t account for deployment, management, and support phases.</a:t>
            </a:r>
          </a:p>
          <a:p>
            <a:endParaRPr lang="en-US" dirty="0"/>
          </a:p>
          <a:p>
            <a:r>
              <a:rPr lang="en-US" dirty="0"/>
              <a:t>Non-functional requirements:</a:t>
            </a:r>
          </a:p>
          <a:p>
            <a:pPr lvl="1"/>
            <a:r>
              <a:rPr lang="en-US" dirty="0"/>
              <a:t>How will we scale this feature?</a:t>
            </a:r>
          </a:p>
          <a:p>
            <a:pPr lvl="1"/>
            <a:r>
              <a:rPr lang="en-US" dirty="0"/>
              <a:t>How will we provide high availability?</a:t>
            </a:r>
          </a:p>
          <a:p>
            <a:pPr lvl="1"/>
            <a:r>
              <a:rPr lang="en-US" dirty="0"/>
              <a:t>How will our customer service team support this?</a:t>
            </a:r>
          </a:p>
          <a:p>
            <a:pPr lvl="1"/>
            <a:endParaRPr lang="en-US" dirty="0"/>
          </a:p>
          <a:p>
            <a:r>
              <a:rPr lang="en-US" dirty="0"/>
              <a:t>In a </a:t>
            </a:r>
            <a:r>
              <a:rPr lang="en-US" dirty="0" err="1"/>
              <a:t>DevOps</a:t>
            </a:r>
            <a:r>
              <a:rPr lang="en-US" dirty="0"/>
              <a:t> culture, operations staff participate in software planning discussions.</a:t>
            </a:r>
          </a:p>
          <a:p>
            <a:endParaRPr lang="en-US" dirty="0"/>
          </a:p>
          <a:p>
            <a:r>
              <a:rPr lang="en-US" dirty="0"/>
              <a:t>Operations ensures non-functional requirements are part of the software design.</a:t>
            </a:r>
          </a:p>
          <a:p>
            <a:pPr lvl="1"/>
            <a:r>
              <a:rPr lang="en-US" dirty="0"/>
              <a:t>Availability, Scalability, Upgradeability, Supportability, Testability,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861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Developers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Developers participate in service delivery and support.</a:t>
            </a:r>
          </a:p>
          <a:p>
            <a:pPr lvl="1"/>
            <a:r>
              <a:rPr lang="en-US" dirty="0"/>
              <a:t>Builds accountability: “Eat your own dog food”.</a:t>
            </a:r>
          </a:p>
          <a:p>
            <a:pPr lvl="1"/>
            <a:r>
              <a:rPr lang="en-US" dirty="0"/>
              <a:t>Developers are part of the on-call support team.</a:t>
            </a:r>
          </a:p>
          <a:p>
            <a:pPr lvl="1"/>
            <a:endParaRPr lang="en-US" dirty="0"/>
          </a:p>
          <a:p>
            <a:r>
              <a:rPr lang="en-US" dirty="0"/>
              <a:t>If Developers provide service delivery support, do they get root?</a:t>
            </a:r>
          </a:p>
          <a:p>
            <a:pPr lvl="1"/>
            <a:r>
              <a:rPr lang="en-US" dirty="0"/>
              <a:t>Not necessarily, but they should have enough access to troubleshoot common issues.</a:t>
            </a:r>
          </a:p>
          <a:p>
            <a:pPr lvl="1"/>
            <a:r>
              <a:rPr lang="en-US" dirty="0"/>
              <a:t>Full access to all infrastructure and application logs.</a:t>
            </a:r>
          </a:p>
          <a:p>
            <a:pPr lvl="1"/>
            <a:r>
              <a:rPr lang="en-US" dirty="0"/>
              <a:t>Full access to metrics.</a:t>
            </a:r>
          </a:p>
          <a:p>
            <a:pPr lvl="1"/>
            <a:r>
              <a:rPr lang="en-US" dirty="0"/>
              <a:t>Ability to remediate issues by pushing out corrective updates.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49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In </a:t>
            </a:r>
            <a:r>
              <a:rPr lang="en-US" dirty="0" err="1"/>
              <a:t>DevOps</a:t>
            </a:r>
            <a:r>
              <a:rPr lang="en-US" dirty="0"/>
              <a:t> organizations, staff are empowered to improve quality.</a:t>
            </a:r>
          </a:p>
          <a:p>
            <a:pPr lvl="1"/>
            <a:r>
              <a:rPr lang="en-US" dirty="0"/>
              <a:t>Lean principle: anyone can stop the production line at any time.</a:t>
            </a:r>
          </a:p>
          <a:p>
            <a:pPr lvl="2"/>
            <a:r>
              <a:rPr lang="en-US" dirty="0"/>
              <a:t>Everyone works together to solve the quality problem.</a:t>
            </a:r>
          </a:p>
          <a:p>
            <a:pPr lvl="2"/>
            <a:r>
              <a:rPr lang="en-US" dirty="0"/>
              <a:t>It’s the highest priority job.</a:t>
            </a:r>
          </a:p>
          <a:p>
            <a:pPr lvl="2"/>
            <a:endParaRPr lang="en-US" dirty="0"/>
          </a:p>
          <a:p>
            <a:r>
              <a:rPr lang="en-US" dirty="0"/>
              <a:t>Service issues are addressed at postmortem meetings.</a:t>
            </a:r>
          </a:p>
          <a:p>
            <a:pPr lvl="1"/>
            <a:r>
              <a:rPr lang="en-US" dirty="0"/>
              <a:t>Scheduled no later than 48 hours after incidents.</a:t>
            </a:r>
          </a:p>
          <a:p>
            <a:pPr lvl="1"/>
            <a:r>
              <a:rPr lang="en-US" dirty="0"/>
              <a:t>Focus on determining root cause, not assigning blame,</a:t>
            </a:r>
          </a:p>
          <a:p>
            <a:pPr lvl="1"/>
            <a:r>
              <a:rPr lang="en-US" dirty="0"/>
              <a:t>Corrective action given the highest priority.</a:t>
            </a:r>
          </a:p>
        </p:txBody>
      </p:sp>
    </p:spTree>
    <p:extLst>
      <p:ext uri="{BB962C8B-B14F-4D97-AF65-F5344CB8AC3E}">
        <p14:creationId xmlns:p14="http://schemas.microsoft.com/office/powerpoint/2010/main" val="2528068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transparent, blameless environment is a safer environment for employees.</a:t>
            </a:r>
          </a:p>
          <a:p>
            <a:pPr lvl="1"/>
            <a:r>
              <a:rPr lang="en-US" dirty="0"/>
              <a:t>More willing to participate in discussions and raise awareness of potential problems.</a:t>
            </a:r>
          </a:p>
          <a:p>
            <a:pPr lvl="1"/>
            <a:r>
              <a:rPr lang="en-US" dirty="0"/>
              <a:t>Employees won’t hide mistakes.</a:t>
            </a:r>
          </a:p>
          <a:p>
            <a:pPr lvl="1"/>
            <a:r>
              <a:rPr lang="en-US" dirty="0"/>
              <a:t>More willing to experiment and test ways to improve the service.</a:t>
            </a:r>
          </a:p>
          <a:p>
            <a:pPr lvl="1"/>
            <a:endParaRPr lang="en-US" dirty="0"/>
          </a:p>
          <a:p>
            <a:r>
              <a:rPr lang="en-US" dirty="0"/>
              <a:t>Survey statistics show that employees are happier in this environment.</a:t>
            </a:r>
          </a:p>
        </p:txBody>
      </p:sp>
    </p:spTree>
    <p:extLst>
      <p:ext uri="{BB962C8B-B14F-4D97-AF65-F5344CB8AC3E}">
        <p14:creationId xmlns:p14="http://schemas.microsoft.com/office/powerpoint/2010/main" val="1286502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344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DevOps</a:t>
            </a:r>
            <a:r>
              <a:rPr lang="en-US" dirty="0"/>
              <a:t> cultures recognize that change is inevitable, so they embrace it.</a:t>
            </a:r>
          </a:p>
          <a:p>
            <a:endParaRPr lang="en-US" dirty="0"/>
          </a:p>
          <a:p>
            <a:r>
              <a:rPr lang="en-US" dirty="0"/>
              <a:t>Lean/Agile: Smaller batch sizes = increasing rate of change. </a:t>
            </a:r>
          </a:p>
          <a:p>
            <a:endParaRPr lang="en-US" dirty="0"/>
          </a:p>
          <a:p>
            <a:r>
              <a:rPr lang="en-US" dirty="0"/>
              <a:t>The more we change, the better we get at it.</a:t>
            </a:r>
          </a:p>
          <a:p>
            <a:pPr lvl="1"/>
            <a:r>
              <a:rPr lang="en-US" dirty="0"/>
              <a:t>Sports teams can’t get together every 3 months and expect to win a championship. They have to practice.</a:t>
            </a:r>
          </a:p>
          <a:p>
            <a:pPr lvl="1"/>
            <a:endParaRPr lang="en-US" dirty="0"/>
          </a:p>
          <a:p>
            <a:r>
              <a:rPr lang="en-US" dirty="0"/>
              <a:t>Learn to change often:</a:t>
            </a:r>
          </a:p>
          <a:p>
            <a:pPr lvl="1"/>
            <a:r>
              <a:rPr lang="en-US" dirty="0"/>
              <a:t>Monthly -&gt; Weekly -&gt; Daily -&gt; Hourly</a:t>
            </a:r>
          </a:p>
          <a:p>
            <a:pPr lvl="1"/>
            <a:r>
              <a:rPr lang="en-US" dirty="0"/>
              <a:t>Should be able to push most changes at any time of day without impacting services.</a:t>
            </a:r>
          </a:p>
          <a:p>
            <a:pPr lvl="2"/>
            <a:r>
              <a:rPr lang="en-US" dirty="0"/>
              <a:t>Amazon &amp; Netflix deploy thousands of times a day.</a:t>
            </a:r>
          </a:p>
        </p:txBody>
      </p:sp>
    </p:spTree>
    <p:extLst>
      <p:ext uri="{BB962C8B-B14F-4D97-AF65-F5344CB8AC3E}">
        <p14:creationId xmlns:p14="http://schemas.microsoft.com/office/powerpoint/2010/main" val="1261477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But some changes can’t happen in the middle of the day like database schema changes, right?</a:t>
            </a:r>
          </a:p>
          <a:p>
            <a:pPr lvl="1"/>
            <a:r>
              <a:rPr lang="en-US" dirty="0"/>
              <a:t>Many database changes do not require a service maintenance window if designed and sequenced carefully.</a:t>
            </a:r>
          </a:p>
          <a:p>
            <a:pPr lvl="2"/>
            <a:r>
              <a:rPr lang="en-US" dirty="0"/>
              <a:t>Zero Downtime Deployment strategy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Change process may require multiple software updates to transform the schema from one version to another.</a:t>
            </a:r>
          </a:p>
          <a:p>
            <a:pPr lvl="2"/>
            <a:r>
              <a:rPr lang="en-US" dirty="0"/>
              <a:t>Evolutionary Database Design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process is hard for traditional organizations because their cycle time is too long.</a:t>
            </a:r>
          </a:p>
          <a:p>
            <a:pPr lvl="2"/>
            <a:r>
              <a:rPr lang="en-US" dirty="0"/>
              <a:t>It’s easier for them to just disrupt the service and push out the changes.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29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collaborative</a:t>
            </a:r>
            <a:r>
              <a:rPr lang="en-US" sz="2800" dirty="0"/>
              <a:t> effort to improve the </a:t>
            </a:r>
            <a:r>
              <a:rPr lang="en-US" sz="2800" b="1" dirty="0"/>
              <a:t>quality</a:t>
            </a:r>
            <a:r>
              <a:rPr lang="en-US" sz="2800" dirty="0"/>
              <a:t> and </a:t>
            </a:r>
            <a:r>
              <a:rPr lang="en-US" sz="2800" b="1" dirty="0"/>
              <a:t>velocity</a:t>
            </a:r>
            <a:r>
              <a:rPr lang="en-US" sz="2800" dirty="0"/>
              <a:t> of the service lifecycle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3856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9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DevOps mantra: Automate</a:t>
            </a:r>
            <a:r>
              <a:rPr lang="en-US" sz="1800" dirty="0"/>
              <a:t> </a:t>
            </a:r>
            <a:r>
              <a:rPr lang="en-US" dirty="0"/>
              <a:t>everything.</a:t>
            </a:r>
          </a:p>
          <a:p>
            <a:pPr lvl="1"/>
            <a:r>
              <a:rPr lang="en-US" dirty="0"/>
              <a:t>Humans are brittle.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Processes must be repeatable.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Best way to reduce cycle time and improve quality.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Most cost effective way to scale work.</a:t>
            </a:r>
          </a:p>
        </p:txBody>
      </p:sp>
    </p:spTree>
    <p:extLst>
      <p:ext uri="{BB962C8B-B14F-4D97-AF65-F5344CB8AC3E}">
        <p14:creationId xmlns:p14="http://schemas.microsoft.com/office/powerpoint/2010/main" val="3938205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Assembly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DevOps treats software development like an automated manufacturing line.</a:t>
            </a:r>
          </a:p>
          <a:p>
            <a:pPr lvl="1"/>
            <a:r>
              <a:rPr lang="en-US" dirty="0"/>
              <a:t>Design the product</a:t>
            </a:r>
          </a:p>
          <a:p>
            <a:pPr lvl="1"/>
            <a:r>
              <a:rPr lang="en-US" dirty="0"/>
              <a:t>Assemble it</a:t>
            </a:r>
          </a:p>
          <a:p>
            <a:pPr lvl="1"/>
            <a:r>
              <a:rPr lang="en-US" dirty="0"/>
              <a:t>Test it</a:t>
            </a:r>
          </a:p>
          <a:p>
            <a:pPr lvl="1"/>
            <a:r>
              <a:rPr lang="en-US" dirty="0"/>
              <a:t>Package it for deployment</a:t>
            </a:r>
          </a:p>
          <a:p>
            <a:pPr lvl="1"/>
            <a:endParaRPr lang="en-US" dirty="0"/>
          </a:p>
          <a:p>
            <a:r>
              <a:rPr lang="en-US" dirty="0"/>
              <a:t>Work moves through the company, queuing up at various stations.</a:t>
            </a:r>
          </a:p>
          <a:p>
            <a:pPr lvl="1"/>
            <a:r>
              <a:rPr lang="en-US" dirty="0"/>
              <a:t>For example: product backlog and QA tests are very visible sorts of queues.</a:t>
            </a:r>
          </a:p>
        </p:txBody>
      </p:sp>
    </p:spTree>
    <p:extLst>
      <p:ext uri="{BB962C8B-B14F-4D97-AF65-F5344CB8AC3E}">
        <p14:creationId xmlns:p14="http://schemas.microsoft.com/office/powerpoint/2010/main" val="2620886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345182"/>
            <a:ext cx="7810500" cy="384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463" y="1594992"/>
            <a:ext cx="524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 </a:t>
            </a:r>
            <a:r>
              <a:rPr lang="en-US" sz="2400" dirty="0" err="1"/>
              <a:t>Kanban</a:t>
            </a:r>
            <a:r>
              <a:rPr lang="en-US" sz="2400" dirty="0"/>
              <a:t> board showing queues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Software Assembly Line</a:t>
            </a:r>
          </a:p>
        </p:txBody>
      </p:sp>
    </p:spTree>
    <p:extLst>
      <p:ext uri="{BB962C8B-B14F-4D97-AF65-F5344CB8AC3E}">
        <p14:creationId xmlns:p14="http://schemas.microsoft.com/office/powerpoint/2010/main" val="510742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code pipeline is an automated process for getting software from version control into the hands of your users.</a:t>
            </a:r>
          </a:p>
          <a:p>
            <a:endParaRPr lang="en-US" dirty="0"/>
          </a:p>
          <a:p>
            <a:r>
              <a:rPr lang="en-US" dirty="0"/>
              <a:t>Key benefits to this pattern:</a:t>
            </a:r>
          </a:p>
          <a:p>
            <a:pPr lvl="1"/>
            <a:r>
              <a:rPr lang="en-US" dirty="0"/>
              <a:t>Effectively prevents the deployment of code that has not been thoroughly tested.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Development and release process becomes rapid, repeatable, and reliable.</a:t>
            </a:r>
          </a:p>
          <a:p>
            <a:pPr lvl="2"/>
            <a:r>
              <a:rPr lang="en-US" dirty="0"/>
              <a:t>Releases become normal events and can occur much more frequently.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1824" y="6416981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 </a:t>
            </a:r>
            <a:r>
              <a:rPr lang="en-US" sz="1200" i="1" dirty="0"/>
              <a:t>Continuous Delivery</a:t>
            </a:r>
            <a:r>
              <a:rPr lang="en-US" sz="1200" dirty="0"/>
              <a:t>, Humble &amp; Farley</a:t>
            </a:r>
          </a:p>
        </p:txBody>
      </p:sp>
    </p:spTree>
    <p:extLst>
      <p:ext uri="{BB962C8B-B14F-4D97-AF65-F5344CB8AC3E}">
        <p14:creationId xmlns:p14="http://schemas.microsoft.com/office/powerpoint/2010/main" val="2624296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B307BB-C3E8-CF41-9F9A-36C77541C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6059"/>
            <a:ext cx="9144000" cy="3585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18541C-EF96-7241-BDC0-8D121C201D15}"/>
              </a:ext>
            </a:extLst>
          </p:cNvPr>
          <p:cNvSpPr txBox="1"/>
          <p:nvPr/>
        </p:nvSpPr>
        <p:spPr>
          <a:xfrm>
            <a:off x="0" y="1197478"/>
            <a:ext cx="6164826" cy="461665"/>
          </a:xfrm>
          <a:prstGeom prst="rect">
            <a:avLst/>
          </a:prstGeom>
          <a:solidFill>
            <a:schemeClr val="accent2">
              <a:lumMod val="50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Code pipeline enables continuous change flow.</a:t>
            </a:r>
          </a:p>
        </p:txBody>
      </p:sp>
    </p:spTree>
    <p:extLst>
      <p:ext uri="{BB962C8B-B14F-4D97-AF65-F5344CB8AC3E}">
        <p14:creationId xmlns:p14="http://schemas.microsoft.com/office/powerpoint/2010/main" val="1762152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FFED23-F74E-7F43-AB8F-D45D2E13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06" y="1417638"/>
            <a:ext cx="7582988" cy="449362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57C8F66-D13A-FD44-B5BF-6FB40620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Code Pipeline</a:t>
            </a:r>
          </a:p>
        </p:txBody>
      </p:sp>
    </p:spTree>
    <p:extLst>
      <p:ext uri="{BB962C8B-B14F-4D97-AF65-F5344CB8AC3E}">
        <p14:creationId xmlns:p14="http://schemas.microsoft.com/office/powerpoint/2010/main" val="198798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Continuous integration is a process used in the first stage of the code pipeline.</a:t>
            </a:r>
          </a:p>
          <a:p>
            <a:pPr lvl="1"/>
            <a:r>
              <a:rPr lang="en-US" dirty="0"/>
              <a:t>Originated as part of Extreme Programming (XP) practices.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Traditionally, developers would merge code changes once a day and do a nightly build.</a:t>
            </a:r>
          </a:p>
          <a:p>
            <a:pPr lvl="2"/>
            <a:r>
              <a:rPr lang="en-US" dirty="0"/>
              <a:t>Don’t break the build!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Developers would work on separate long-running feature branches and face “merge hell” when trying to merge branches months later.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5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4475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Developers check-in code at least once a day to the same mainline (master) branch.</a:t>
            </a:r>
          </a:p>
          <a:p>
            <a:endParaRPr lang="en-US" dirty="0"/>
          </a:p>
          <a:p>
            <a:r>
              <a:rPr lang="en-US" dirty="0"/>
              <a:t>Code is built and unit tested at every check-in.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Everyone can view the build and test reports.</a:t>
            </a:r>
          </a:p>
          <a:p>
            <a:endParaRPr lang="en-US" dirty="0"/>
          </a:p>
          <a:p>
            <a:r>
              <a:rPr lang="en-US" dirty="0"/>
              <a:t>Code committed to the mainline branch may be deployed to production.</a:t>
            </a:r>
          </a:p>
          <a:p>
            <a:endParaRPr lang="en-US" dirty="0"/>
          </a:p>
          <a:p>
            <a:r>
              <a:rPr lang="en-US" dirty="0"/>
              <a:t>Deliverables are stored in an artifact repository and deployed to other test environments after a successful build.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27283" y="6444950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www.continuousdelivery.nu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52" y="1989912"/>
            <a:ext cx="1744349" cy="14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65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00E776-0EEE-6046-A7B7-E20D63DBD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" y="1548581"/>
            <a:ext cx="8995590" cy="37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43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</a:t>
            </a:r>
            <a:r>
              <a:rPr lang="en-US" dirty="0" err="1"/>
              <a:t>DevOps</a:t>
            </a:r>
            <a:r>
              <a:rPr lang="en-US" dirty="0"/>
              <a:t> really new?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Operations staff have been automating system configurations for decades</a:t>
            </a:r>
          </a:p>
          <a:p>
            <a:pPr lvl="1"/>
            <a:r>
              <a:rPr lang="en-US" dirty="0"/>
              <a:t>Shell scripts</a:t>
            </a:r>
          </a:p>
          <a:p>
            <a:pPr lvl="1"/>
            <a:r>
              <a:rPr lang="en-US" dirty="0"/>
              <a:t>PXE boots</a:t>
            </a:r>
          </a:p>
          <a:p>
            <a:pPr lvl="1"/>
            <a:r>
              <a:rPr lang="en-US" dirty="0" err="1"/>
              <a:t>VMWare</a:t>
            </a:r>
            <a:r>
              <a:rPr lang="en-US" dirty="0"/>
              <a:t> templates</a:t>
            </a:r>
          </a:p>
          <a:p>
            <a:pPr lvl="1"/>
            <a:endParaRPr lang="en-US" dirty="0"/>
          </a:p>
          <a:p>
            <a:r>
              <a:rPr lang="en-US" dirty="0"/>
              <a:t>Developers have also been automating software releases as well. </a:t>
            </a:r>
          </a:p>
          <a:p>
            <a:pPr lvl="1"/>
            <a:r>
              <a:rPr lang="en-US" dirty="0"/>
              <a:t>Make, Ant, SVN</a:t>
            </a:r>
            <a:r>
              <a:rPr lang="is-IS" dirty="0"/>
              <a:t>…</a:t>
            </a:r>
          </a:p>
          <a:p>
            <a:pPr lvl="1"/>
            <a:endParaRPr lang="is-IS" dirty="0"/>
          </a:p>
          <a:p>
            <a:r>
              <a:rPr lang="is-IS" dirty="0"/>
              <a:t>DevOps builds upon decades of practices, but we still have challenges...</a:t>
            </a:r>
          </a:p>
        </p:txBody>
      </p:sp>
    </p:spTree>
    <p:extLst>
      <p:ext uri="{BB962C8B-B14F-4D97-AF65-F5344CB8AC3E}">
        <p14:creationId xmlns:p14="http://schemas.microsoft.com/office/powerpoint/2010/main" val="243905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8B8F-6912-3C48-A060-9A1A299B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testing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549A2-A038-9C4B-AD7A-CC27E12D8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Committed code is automatically tested in a series of stages providing greater assurance of working software.</a:t>
            </a:r>
          </a:p>
          <a:p>
            <a:endParaRPr lang="en-US" dirty="0"/>
          </a:p>
          <a:p>
            <a:r>
              <a:rPr lang="en-US" dirty="0"/>
              <a:t>Oftentimes companies focus their efforts on </a:t>
            </a:r>
            <a:r>
              <a:rPr lang="en-US" u="sng" dirty="0"/>
              <a:t>discovering</a:t>
            </a:r>
            <a:r>
              <a:rPr lang="en-US" dirty="0"/>
              <a:t> defects versus </a:t>
            </a:r>
            <a:r>
              <a:rPr lang="en-US" u="sng" dirty="0"/>
              <a:t>preventing</a:t>
            </a:r>
            <a:r>
              <a:rPr lang="en-US" dirty="0"/>
              <a:t> defects.</a:t>
            </a:r>
          </a:p>
          <a:p>
            <a:pPr lvl="2"/>
            <a:r>
              <a:rPr lang="en-US" dirty="0"/>
              <a:t>Manual exploratory testing</a:t>
            </a:r>
          </a:p>
          <a:p>
            <a:pPr lvl="2"/>
            <a:r>
              <a:rPr lang="en-US" dirty="0"/>
              <a:t>End-to-end testing</a:t>
            </a:r>
          </a:p>
          <a:p>
            <a:pPr lvl="2"/>
            <a:r>
              <a:rPr lang="en-US" dirty="0"/>
              <a:t>User Acceptance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343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testing 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DevOps adopts lessons from Lean.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618C2-9847-4B4F-99F8-B3D2F283E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110" y="2410388"/>
            <a:ext cx="6069780" cy="417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597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adopts a “Shift Left” Lean alignment to increase focus on quality issues earlier in the development process.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5" y="3152745"/>
            <a:ext cx="8216900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4" y="5469183"/>
            <a:ext cx="904323" cy="904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3" y="5348305"/>
            <a:ext cx="1146079" cy="11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81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54" y="1756728"/>
            <a:ext cx="7569710" cy="45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18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12" y="1417639"/>
            <a:ext cx="6879755" cy="50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47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2101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Shifting left improves quality and reduces costs.</a:t>
            </a:r>
          </a:p>
          <a:p>
            <a:endParaRPr lang="en-US" dirty="0"/>
          </a:p>
          <a:p>
            <a:pPr lvl="1"/>
            <a:r>
              <a:rPr lang="en-US" dirty="0"/>
              <a:t>Easier to automate testing when the test is done as close to the code as possible (bake quality into the product).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Easier for a developer to fix a defect found earlier in the dev process.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37" y="3621213"/>
            <a:ext cx="5316950" cy="24403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41" y="6171891"/>
            <a:ext cx="675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Data Source: </a:t>
            </a:r>
            <a:r>
              <a:rPr lang="en-US" sz="1000" i="1" dirty="0"/>
              <a:t>(Planning Report 02-3, “The Economic Impacts of Inadequate Infrastructure for Software Testing,” Prepared by RTI for National Institute of Standards and Technology, May 2002, p 7-12.)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96704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D137-9588-EC43-9755-30FE860C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test anti-pattern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396E8-C244-7E4D-9600-EF9452F44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GUI app tests use tools like Selenium to simulate web client access.</a:t>
            </a:r>
          </a:p>
          <a:p>
            <a:endParaRPr lang="en-US" dirty="0"/>
          </a:p>
          <a:p>
            <a:r>
              <a:rPr lang="en-US" dirty="0"/>
              <a:t>These tests are slow, expensive to maintain, and non-deterministic.</a:t>
            </a:r>
          </a:p>
          <a:p>
            <a:pPr lvl="1"/>
            <a:r>
              <a:rPr lang="en-US" dirty="0"/>
              <a:t>Yet many companies still focus the majority of their testing effort writing these types of tests!</a:t>
            </a:r>
          </a:p>
          <a:p>
            <a:endParaRPr lang="en-US" dirty="0"/>
          </a:p>
          <a:p>
            <a:r>
              <a:rPr lang="en-US" dirty="0"/>
              <a:t>Non-deterministic tests are dangerous.</a:t>
            </a:r>
          </a:p>
          <a:p>
            <a:pPr lvl="1"/>
            <a:r>
              <a:rPr lang="en-US" dirty="0"/>
              <a:t>False positives lead to alarm fatigue.</a:t>
            </a:r>
          </a:p>
          <a:p>
            <a:pPr lvl="1"/>
            <a:r>
              <a:rPr lang="en-US" dirty="0"/>
              <a:t>False negatives lead to production outages.</a:t>
            </a:r>
          </a:p>
          <a:p>
            <a:pPr lvl="1"/>
            <a:r>
              <a:rPr lang="en-US" dirty="0"/>
              <a:t>A non-deterministic test is worse than no test at all!</a:t>
            </a:r>
          </a:p>
        </p:txBody>
      </p:sp>
    </p:spTree>
    <p:extLst>
      <p:ext uri="{BB962C8B-B14F-4D97-AF65-F5344CB8AC3E}">
        <p14:creationId xmlns:p14="http://schemas.microsoft.com/office/powerpoint/2010/main" val="3867209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D137-9588-EC43-9755-30FE860C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test anti-pattern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396E8-C244-7E4D-9600-EF9452F44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Modern testing practices:</a:t>
            </a:r>
          </a:p>
          <a:p>
            <a:pPr lvl="1"/>
            <a:r>
              <a:rPr lang="en-US" dirty="0"/>
              <a:t>Limit the use of automated GUI tests to key application workflows.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Leverage unit and API/integration tests for the majority of your automated testing.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test endpoints into your API to make it easier to test application.</a:t>
            </a:r>
          </a:p>
          <a:p>
            <a:pPr lvl="2"/>
            <a:r>
              <a:rPr lang="en-US" dirty="0"/>
              <a:t>Manufacturers build test harness interfaces into things like engines to make them easier to test during assembly. 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Eliminate or quarantine any non-deterministic tests.</a:t>
            </a:r>
          </a:p>
          <a:p>
            <a:pPr lvl="2"/>
            <a:r>
              <a:rPr lang="en-US" dirty="0"/>
              <a:t>100% of the tests in your test suite should pass!</a:t>
            </a:r>
          </a:p>
        </p:txBody>
      </p:sp>
    </p:spTree>
    <p:extLst>
      <p:ext uri="{BB962C8B-B14F-4D97-AF65-F5344CB8AC3E}">
        <p14:creationId xmlns:p14="http://schemas.microsoft.com/office/powerpoint/2010/main" val="34759802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EEBEA3-99F1-C545-A4BB-73B25C808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767" y="2182761"/>
            <a:ext cx="3860233" cy="283727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45FE192-4EC2-8D4D-AE20-7E099887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The "hardening" anti-pattern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EA2296-E407-9F44-AEBF-351770F2A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088194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Many companies still implement a "hardening" phase where they test code much later in the delivery cycle.</a:t>
            </a:r>
          </a:p>
          <a:p>
            <a:endParaRPr lang="en-US" dirty="0"/>
          </a:p>
          <a:p>
            <a:r>
              <a:rPr lang="en-US" dirty="0"/>
              <a:t>Code is always being tested in a continuous delivery process, eliminating the need for hardening.</a:t>
            </a:r>
          </a:p>
        </p:txBody>
      </p:sp>
    </p:spTree>
    <p:extLst>
      <p:ext uri="{BB962C8B-B14F-4D97-AF65-F5344CB8AC3E}">
        <p14:creationId xmlns:p14="http://schemas.microsoft.com/office/powerpoint/2010/main" val="29878848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106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</a:t>
            </a:r>
            <a:r>
              <a:rPr lang="en-US" b="1" dirty="0"/>
              <a:t>continuous delivery </a:t>
            </a:r>
            <a:r>
              <a:rPr lang="en-US" dirty="0"/>
              <a:t>process ensures that software is deployable throughout its lifecycle.</a:t>
            </a:r>
          </a:p>
          <a:p>
            <a:endParaRPr lang="en-US" dirty="0"/>
          </a:p>
          <a:p>
            <a:r>
              <a:rPr lang="en-US" dirty="0"/>
              <a:t>Team prioritizes keeping the software deployable over working on new features.</a:t>
            </a:r>
          </a:p>
          <a:p>
            <a:endParaRPr lang="en-US" dirty="0"/>
          </a:p>
          <a:p>
            <a:r>
              <a:rPr lang="en-US" dirty="0"/>
              <a:t>All parts of the pipeline are extensively automated including the deployment environment.</a:t>
            </a:r>
          </a:p>
          <a:p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6636773" y="5257800"/>
            <a:ext cx="2376577" cy="149624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 means released!</a:t>
            </a:r>
          </a:p>
        </p:txBody>
      </p:sp>
    </p:spTree>
    <p:extLst>
      <p:ext uri="{BB962C8B-B14F-4D97-AF65-F5344CB8AC3E}">
        <p14:creationId xmlns:p14="http://schemas.microsoft.com/office/powerpoint/2010/main" val="1714435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78D5C-4862-4346-BB08-F7131C07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50"/>
            <a:ext cx="91440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878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9E905-7382-5341-8AE6-864C136B434E}"/>
              </a:ext>
            </a:extLst>
          </p:cNvPr>
          <p:cNvPicPr/>
          <p:nvPr/>
        </p:nvPicPr>
        <p:blipFill rotWithShape="1">
          <a:blip r:embed="rId2"/>
          <a:srcRect l="1496" t="2393" r="1445" b="29"/>
          <a:stretch/>
        </p:blipFill>
        <p:spPr>
          <a:xfrm>
            <a:off x="781666" y="1533832"/>
            <a:ext cx="7905134" cy="49983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62983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software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Traditionally, in IT we managed the risk of introducing change by:</a:t>
            </a:r>
          </a:p>
          <a:p>
            <a:pPr lvl="1"/>
            <a:r>
              <a:rPr lang="en-US" dirty="0"/>
              <a:t>Changing </a:t>
            </a:r>
            <a:r>
              <a:rPr lang="en-US" u="sng" dirty="0"/>
              <a:t>infrequently</a:t>
            </a:r>
            <a:r>
              <a:rPr lang="en-US" dirty="0"/>
              <a:t> and only when absolutely necessary.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Changing at </a:t>
            </a:r>
            <a:r>
              <a:rPr lang="en-US" u="sng" dirty="0"/>
              <a:t>inconvenient times </a:t>
            </a:r>
            <a:r>
              <a:rPr lang="en-US" dirty="0"/>
              <a:t>when staff and vendors are at their lowest performance levels.</a:t>
            </a:r>
          </a:p>
          <a:p>
            <a:pPr lvl="1"/>
            <a:endParaRPr lang="en-US" dirty="0"/>
          </a:p>
          <a:p>
            <a:pPr lvl="1"/>
            <a:r>
              <a:rPr lang="en-US" u="sng" dirty="0"/>
              <a:t>Batching changes </a:t>
            </a:r>
            <a:r>
              <a:rPr lang="en-US" dirty="0"/>
              <a:t>during change windows.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292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493DF-D8A6-884E-8C68-9453FAF6C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606" y="1440462"/>
            <a:ext cx="4933394" cy="3273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EF68A8-2184-FE4E-85BB-BB4753C304AF}"/>
              </a:ext>
            </a:extLst>
          </p:cNvPr>
          <p:cNvSpPr txBox="1"/>
          <p:nvPr/>
        </p:nvSpPr>
        <p:spPr>
          <a:xfrm>
            <a:off x="313508" y="1298121"/>
            <a:ext cx="3897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Big-bang: everyone experiences change simultaneously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Production testing after release. Spray and pray!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Deployments scheduled at inconvenient hours.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Rolling back requires another deployment. Uh, oh!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D16D77-B2D5-4D43-8EDB-76DE80724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Traditional software delivery</a:t>
            </a:r>
          </a:p>
        </p:txBody>
      </p:sp>
    </p:spTree>
    <p:extLst>
      <p:ext uri="{BB962C8B-B14F-4D97-AF65-F5344CB8AC3E}">
        <p14:creationId xmlns:p14="http://schemas.microsoft.com/office/powerpoint/2010/main" val="3784939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7C49-FE69-524E-9F6A-8A8CF271E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software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68646-ECFE-3047-B620-0CF9730B4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changes are delivered frequently and in small batches (Little's Law!).</a:t>
            </a:r>
          </a:p>
          <a:p>
            <a:endParaRPr lang="en-US" dirty="0"/>
          </a:p>
          <a:p>
            <a:r>
              <a:rPr lang="en-US" dirty="0"/>
              <a:t>Frequent software deployments allow us to deliver value </a:t>
            </a:r>
            <a:r>
              <a:rPr lang="en-US" u="sng" dirty="0"/>
              <a:t>faster</a:t>
            </a:r>
            <a:r>
              <a:rPr lang="en-US" dirty="0"/>
              <a:t> and with </a:t>
            </a:r>
            <a:r>
              <a:rPr lang="en-US" u="sng" dirty="0"/>
              <a:t>lower</a:t>
            </a:r>
            <a:r>
              <a:rPr lang="en-US" dirty="0"/>
              <a:t> risk.</a:t>
            </a:r>
          </a:p>
          <a:p>
            <a:pPr lvl="1"/>
            <a:r>
              <a:rPr lang="en-US" dirty="0"/>
              <a:t>Recall change failure rates for high performing organizations.</a:t>
            </a:r>
          </a:p>
        </p:txBody>
      </p:sp>
    </p:spTree>
    <p:extLst>
      <p:ext uri="{BB962C8B-B14F-4D97-AF65-F5344CB8AC3E}">
        <p14:creationId xmlns:p14="http://schemas.microsoft.com/office/powerpoint/2010/main" val="3762744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44D29D-288C-B04E-96B1-4FE6235F1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80" y="1654668"/>
            <a:ext cx="7536439" cy="44216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A6D2CE6-D2D6-BF49-9E8F-9DBC1815C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DevOps software delivery</a:t>
            </a:r>
          </a:p>
        </p:txBody>
      </p:sp>
    </p:spTree>
    <p:extLst>
      <p:ext uri="{BB962C8B-B14F-4D97-AF65-F5344CB8AC3E}">
        <p14:creationId xmlns:p14="http://schemas.microsoft.com/office/powerpoint/2010/main" val="3241179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08EE-C7D9-5C40-942A-294420A4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software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6F400-E9F8-B741-8ADD-6E9DAFE88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834581" cy="4525963"/>
          </a:xfrm>
        </p:spPr>
        <p:txBody>
          <a:bodyPr/>
          <a:lstStyle/>
          <a:p>
            <a:r>
              <a:rPr lang="en-US" dirty="0"/>
              <a:t>Small changes allow us to minimize the impact or "blast radius" of change.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7F0C9-43B8-3247-A5A7-A8BAA285C6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0925" y="1600200"/>
            <a:ext cx="3375875" cy="48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796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193D-3A17-774B-ACFC-20E2C7F17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 vs. releases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A0D51-244F-D84B-8821-F676F8AAA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Deployment</a:t>
            </a:r>
            <a:r>
              <a:rPr lang="en-US" dirty="0"/>
              <a:t>: installation of new software code in an environment.</a:t>
            </a:r>
          </a:p>
          <a:p>
            <a:endParaRPr lang="en-US" dirty="0"/>
          </a:p>
          <a:p>
            <a:r>
              <a:rPr lang="en-US" b="1" dirty="0"/>
              <a:t>Release</a:t>
            </a:r>
            <a:r>
              <a:rPr lang="en-US" dirty="0"/>
              <a:t>: making new software code available to customers.</a:t>
            </a:r>
          </a:p>
          <a:p>
            <a:pPr lvl="1"/>
            <a:endParaRPr lang="en-US" dirty="0"/>
          </a:p>
          <a:p>
            <a:r>
              <a:rPr lang="en-US" dirty="0"/>
              <a:t>One of the keys to successful continuous delivery is </a:t>
            </a:r>
            <a:r>
              <a:rPr lang="en-US" u="sng" dirty="0"/>
              <a:t>decoupling</a:t>
            </a:r>
            <a:r>
              <a:rPr lang="en-US" dirty="0"/>
              <a:t> deployments from releases.</a:t>
            </a:r>
          </a:p>
        </p:txBody>
      </p:sp>
    </p:spTree>
    <p:extLst>
      <p:ext uri="{BB962C8B-B14F-4D97-AF65-F5344CB8AC3E}">
        <p14:creationId xmlns:p14="http://schemas.microsoft.com/office/powerpoint/2010/main" val="3887312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E785D7-2C93-C047-9100-743DAECAC565}"/>
              </a:ext>
            </a:extLst>
          </p:cNvPr>
          <p:cNvSpPr txBox="1"/>
          <p:nvPr/>
        </p:nvSpPr>
        <p:spPr>
          <a:xfrm>
            <a:off x="3359287" y="1722900"/>
            <a:ext cx="48555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Dear valued customer, we are upgrading our health care platform tomorrow. You are required to  upgrade your mobile app promptly at 2:35am CST tomorrow to continue to use our platform.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C0E98A-7331-814D-868F-F41D4DCFCB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413" y="1643660"/>
            <a:ext cx="2268103" cy="425269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2709ABF-12C3-BF42-AC1C-7D19FDDB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Deployments vs. releases</a:t>
            </a:r>
          </a:p>
        </p:txBody>
      </p:sp>
    </p:spTree>
    <p:extLst>
      <p:ext uri="{BB962C8B-B14F-4D97-AF65-F5344CB8AC3E}">
        <p14:creationId xmlns:p14="http://schemas.microsoft.com/office/powerpoint/2010/main" val="1293379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1B6A-8121-F24C-8BE5-E60A5CC14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 vs. releases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825E2-EB5C-2B42-8BD9-794D36E23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support multiple versions of services running concurrently.</a:t>
            </a:r>
          </a:p>
          <a:p>
            <a:pPr lvl="1"/>
            <a:r>
              <a:rPr lang="en-US" dirty="0"/>
              <a:t>We will always have a cutover window (unless we quiesce traffic).</a:t>
            </a:r>
          </a:p>
          <a:p>
            <a:pPr lvl="1"/>
            <a:endParaRPr lang="en-US" dirty="0"/>
          </a:p>
          <a:p>
            <a:r>
              <a:rPr lang="en-US" dirty="0"/>
              <a:t>Version your APIs and API payloads.</a:t>
            </a:r>
          </a:p>
          <a:p>
            <a:endParaRPr lang="en-US" dirty="0"/>
          </a:p>
          <a:p>
            <a:r>
              <a:rPr lang="en-US" dirty="0"/>
              <a:t>Leverage feature flags/toggles.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595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Flag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19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Code changes are wrapped in an if-then-else block which is controlled by a configuration variable.</a:t>
            </a:r>
          </a:p>
          <a:p>
            <a:endParaRPr lang="en-US" dirty="0"/>
          </a:p>
          <a:p>
            <a:pPr lvl="1"/>
            <a:r>
              <a:rPr lang="en-US" dirty="0"/>
              <a:t>Configuration variable allows you to enable/disable feature in different environments.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Work-in-progress features are deployed in production. WHAT??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This process decreases software integration risks.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844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DevOps</a:t>
            </a:r>
            <a:r>
              <a:rPr lang="en-US" dirty="0"/>
              <a:t> Misconceptions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“We have to hire special DevOps people and build a DevOps team.”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2E517-5C30-5B42-839F-40146ACB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787388"/>
            <a:ext cx="6350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690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 approach to infrastructure automation based on practices used in software development.</a:t>
            </a:r>
          </a:p>
          <a:p>
            <a:pPr lvl="1"/>
            <a:r>
              <a:rPr lang="en-US" dirty="0"/>
              <a:t>Versionable, Testable, Repeatable</a:t>
            </a:r>
          </a:p>
          <a:p>
            <a:pPr lvl="1"/>
            <a:endParaRPr lang="en-US" dirty="0"/>
          </a:p>
          <a:p>
            <a:r>
              <a:rPr lang="en-US" dirty="0"/>
              <a:t>Goals</a:t>
            </a:r>
          </a:p>
          <a:p>
            <a:pPr lvl="1"/>
            <a:r>
              <a:rPr lang="en-US" dirty="0"/>
              <a:t>Infrastructure supports change and is no longer an obstacle.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Infrastructure change is routine.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Improvements are made continuously versus big bang releases.</a:t>
            </a:r>
          </a:p>
        </p:txBody>
      </p:sp>
    </p:spTree>
    <p:extLst>
      <p:ext uri="{BB962C8B-B14F-4D97-AF65-F5344CB8AC3E}">
        <p14:creationId xmlns:p14="http://schemas.microsoft.com/office/powerpoint/2010/main" val="18103444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35F2A4-F7A4-A84F-B5B0-5741D2FB48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225733-6530-5140-9A92-617F6772024E}"/>
              </a:ext>
            </a:extLst>
          </p:cNvPr>
          <p:cNvSpPr txBox="1"/>
          <p:nvPr/>
        </p:nvSpPr>
        <p:spPr>
          <a:xfrm>
            <a:off x="4572000" y="1229967"/>
            <a:ext cx="4075044" cy="78483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bg2"/>
                </a:solidFill>
              </a:rPr>
              <a:t>Measurement</a:t>
            </a:r>
          </a:p>
        </p:txBody>
      </p:sp>
    </p:spTree>
    <p:extLst>
      <p:ext uri="{BB962C8B-B14F-4D97-AF65-F5344CB8AC3E}">
        <p14:creationId xmlns:p14="http://schemas.microsoft.com/office/powerpoint/2010/main" val="22164025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DevOps organizations fanatically collect data.</a:t>
            </a:r>
          </a:p>
          <a:p>
            <a:pPr lvl="1"/>
            <a:r>
              <a:rPr lang="en-US" dirty="0"/>
              <a:t>Essential feedback mechanism for improving services and validating changes.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Collect data from diverse resources and store in a central repository.</a:t>
            </a:r>
          </a:p>
          <a:p>
            <a:pPr lvl="2"/>
            <a:r>
              <a:rPr lang="en-US" dirty="0"/>
              <a:t>Time-series and unstructured data</a:t>
            </a:r>
          </a:p>
          <a:p>
            <a:pPr lvl="2"/>
            <a:r>
              <a:rPr lang="en-US" dirty="0"/>
              <a:t>Make it easy to search data to identify trends and correlations.</a:t>
            </a:r>
          </a:p>
        </p:txBody>
      </p:sp>
    </p:spTree>
    <p:extLst>
      <p:ext uri="{BB962C8B-B14F-4D97-AF65-F5344CB8AC3E}">
        <p14:creationId xmlns:p14="http://schemas.microsoft.com/office/powerpoint/2010/main" val="14883866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C4973-96A9-DE47-8E85-5FCE85E00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9D5A2-4039-B842-BC8F-F96BEB757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Events</a:t>
            </a:r>
            <a:r>
              <a:rPr lang="en-US" dirty="0"/>
              <a:t>: point-in-time occurrences of significant activities.</a:t>
            </a:r>
          </a:p>
          <a:p>
            <a:pPr lvl="1"/>
            <a:r>
              <a:rPr lang="en-US" dirty="0"/>
              <a:t>Login, payment, deployment</a:t>
            </a:r>
          </a:p>
          <a:p>
            <a:endParaRPr lang="en-US" dirty="0"/>
          </a:p>
          <a:p>
            <a:r>
              <a:rPr lang="en-US" b="1" dirty="0"/>
              <a:t>Logs</a:t>
            </a:r>
            <a:r>
              <a:rPr lang="en-US" dirty="0"/>
              <a:t>: application diagnostic information and errors.</a:t>
            </a:r>
          </a:p>
          <a:p>
            <a:pPr lvl="1"/>
            <a:r>
              <a:rPr lang="en-US" dirty="0"/>
              <a:t>Website access logs, Lambda execution logs, audit logs</a:t>
            </a:r>
          </a:p>
          <a:p>
            <a:endParaRPr lang="en-US" dirty="0"/>
          </a:p>
          <a:p>
            <a:r>
              <a:rPr lang="en-US" b="1" dirty="0"/>
              <a:t>Metrics</a:t>
            </a:r>
            <a:r>
              <a:rPr lang="en-US" dirty="0"/>
              <a:t>: observable application and environment properties.</a:t>
            </a:r>
          </a:p>
          <a:p>
            <a:pPr lvl="1"/>
            <a:r>
              <a:rPr lang="en-US" dirty="0"/>
              <a:t>Memory utilization, Lambda latency, DynamoDB reads</a:t>
            </a:r>
          </a:p>
          <a:p>
            <a:endParaRPr lang="en-US" dirty="0"/>
          </a:p>
          <a:p>
            <a:r>
              <a:rPr lang="en-US" b="1" dirty="0"/>
              <a:t>Traces</a:t>
            </a:r>
            <a:r>
              <a:rPr lang="en-US" dirty="0"/>
              <a:t>: measured application execution paths.</a:t>
            </a:r>
          </a:p>
          <a:p>
            <a:pPr lvl="1"/>
            <a:r>
              <a:rPr lang="en-US" dirty="0"/>
              <a:t>Stack traces, AWS X-ray, APM</a:t>
            </a:r>
          </a:p>
        </p:txBody>
      </p:sp>
    </p:spTree>
    <p:extLst>
      <p:ext uri="{BB962C8B-B14F-4D97-AF65-F5344CB8AC3E}">
        <p14:creationId xmlns:p14="http://schemas.microsoft.com/office/powerpoint/2010/main" val="30503016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466D2DE-22FB-E348-85E8-3A82542DA0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2334974"/>
              </p:ext>
            </p:extLst>
          </p:nvPr>
        </p:nvGraphicFramePr>
        <p:xfrm>
          <a:off x="1071716" y="1531784"/>
          <a:ext cx="7000568" cy="4856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58C18E7B-A94D-4848-947A-C003503A6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Telemetry sources</a:t>
            </a:r>
          </a:p>
        </p:txBody>
      </p:sp>
    </p:spTree>
    <p:extLst>
      <p:ext uri="{BB962C8B-B14F-4D97-AF65-F5344CB8AC3E}">
        <p14:creationId xmlns:p14="http://schemas.microsoft.com/office/powerpoint/2010/main" val="1821860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935888-2A85-6046-96EB-DB30DA29F9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653" y="1181715"/>
            <a:ext cx="51435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17112-41CA-AE4B-850A-96347A805954}"/>
              </a:ext>
            </a:extLst>
          </p:cNvPr>
          <p:cNvSpPr txBox="1"/>
          <p:nvPr/>
        </p:nvSpPr>
        <p:spPr>
          <a:xfrm>
            <a:off x="460466" y="1660616"/>
            <a:ext cx="35465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Development teams determine what to measure.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Dashboards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Instrumenting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Definition of Done = it can be measured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1FC77B-5CDD-8946-B805-19E212BF2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Telemetry development</a:t>
            </a:r>
          </a:p>
        </p:txBody>
      </p:sp>
    </p:spTree>
    <p:extLst>
      <p:ext uri="{BB962C8B-B14F-4D97-AF65-F5344CB8AC3E}">
        <p14:creationId xmlns:p14="http://schemas.microsoft.com/office/powerpoint/2010/main" val="41597897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56EF65-0D70-D44C-89E7-BE996678E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250" y="2255606"/>
            <a:ext cx="4960679" cy="2393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C8C45A-6F75-8549-B64E-7ABB9934D263}"/>
              </a:ext>
            </a:extLst>
          </p:cNvPr>
          <p:cNvSpPr txBox="1"/>
          <p:nvPr/>
        </p:nvSpPr>
        <p:spPr>
          <a:xfrm>
            <a:off x="347852" y="1648251"/>
            <a:ext cx="44011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Iteratively improve telemetry:</a:t>
            </a:r>
          </a:p>
          <a:p>
            <a:endParaRPr lang="en-US" sz="2100" dirty="0"/>
          </a:p>
          <a:p>
            <a:pPr marL="257175" indent="-257175">
              <a:buAutoNum type="arabicPeriod"/>
            </a:pPr>
            <a:r>
              <a:rPr lang="en-US" sz="2100" dirty="0"/>
              <a:t>Incident occurs</a:t>
            </a:r>
          </a:p>
          <a:p>
            <a:pPr marL="257175" indent="-257175">
              <a:buAutoNum type="arabicPeriod"/>
            </a:pPr>
            <a:endParaRPr lang="en-US" sz="2100" dirty="0"/>
          </a:p>
          <a:p>
            <a:pPr marL="257175" indent="-257175">
              <a:buAutoNum type="arabicPeriod"/>
            </a:pPr>
            <a:r>
              <a:rPr lang="en-US" sz="2100" dirty="0"/>
              <a:t>Postmortem: What telemetry could we have implemented to predict this incident?</a:t>
            </a:r>
          </a:p>
          <a:p>
            <a:pPr marL="257175" indent="-257175">
              <a:buAutoNum type="arabicPeriod"/>
            </a:pPr>
            <a:endParaRPr lang="en-US" sz="2100" dirty="0"/>
          </a:p>
          <a:p>
            <a:pPr marL="257175" indent="-257175">
              <a:buAutoNum type="arabicPeriod"/>
            </a:pPr>
            <a:r>
              <a:rPr lang="en-US" sz="2100" dirty="0"/>
              <a:t>Implement telemetry and add an alert.</a:t>
            </a:r>
          </a:p>
          <a:p>
            <a:pPr marL="257175" indent="-257175">
              <a:buAutoNum type="arabicPeriod"/>
            </a:pPr>
            <a:endParaRPr lang="en-US" sz="2100" dirty="0"/>
          </a:p>
          <a:p>
            <a:pPr marL="257175" indent="-257175">
              <a:buAutoNum type="arabicPeriod"/>
            </a:pPr>
            <a:r>
              <a:rPr lang="en-US" sz="2100" dirty="0"/>
              <a:t>Go back to step 1.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4DBDBC-5C9D-5A45-8A17-259813CF5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Telemetry development</a:t>
            </a:r>
          </a:p>
        </p:txBody>
      </p:sp>
    </p:spTree>
    <p:extLst>
      <p:ext uri="{BB962C8B-B14F-4D97-AF65-F5344CB8AC3E}">
        <p14:creationId xmlns:p14="http://schemas.microsoft.com/office/powerpoint/2010/main" val="32239408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instrumentation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ELK stack (Elasticsearch + Logstash + Kibana)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00" y="2481306"/>
            <a:ext cx="7095689" cy="38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265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alarms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Generate notifications to alert staff on service issues.</a:t>
            </a:r>
          </a:p>
          <a:p>
            <a:pPr lvl="1"/>
            <a:r>
              <a:rPr lang="en-US" dirty="0"/>
              <a:t>Weed out non-actionable notifications (log but don’t email) to prevent alarm fatigue.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Example: failing infrastructure is not actionable if the service is self-healing.</a:t>
            </a:r>
          </a:p>
          <a:p>
            <a:pPr lvl="2"/>
            <a:r>
              <a:rPr lang="en-US" dirty="0"/>
              <a:t>Caveat: If a service is self-healing at a greater than expected rate, that might be actionable.</a:t>
            </a:r>
          </a:p>
        </p:txBody>
      </p:sp>
    </p:spTree>
    <p:extLst>
      <p:ext uri="{BB962C8B-B14F-4D97-AF65-F5344CB8AC3E}">
        <p14:creationId xmlns:p14="http://schemas.microsoft.com/office/powerpoint/2010/main" val="5153774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405" y="2070967"/>
            <a:ext cx="2764627" cy="1750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and decision-making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56829" cy="512013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Measurement drives decision-making in high performing DevOps organizations.</a:t>
            </a:r>
          </a:p>
          <a:p>
            <a:pPr lvl="1"/>
            <a:r>
              <a:rPr lang="en-US" dirty="0"/>
              <a:t>Sometimes our technical solutions </a:t>
            </a:r>
            <a:br>
              <a:rPr lang="en-US" dirty="0"/>
            </a:br>
            <a:r>
              <a:rPr lang="en-US" dirty="0"/>
              <a:t>are educated guesses.</a:t>
            </a:r>
          </a:p>
          <a:p>
            <a:pPr lvl="2"/>
            <a:r>
              <a:rPr lang="en-US" dirty="0"/>
              <a:t>“I think if we add more memory the </a:t>
            </a:r>
            <a:br>
              <a:rPr lang="en-US" dirty="0"/>
            </a:br>
            <a:r>
              <a:rPr lang="en-US" dirty="0"/>
              <a:t>app performance will improve.”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Use metrics to strengthen recommendations.</a:t>
            </a:r>
          </a:p>
          <a:p>
            <a:pPr lvl="2"/>
            <a:r>
              <a:rPr lang="en-US" dirty="0"/>
              <a:t>Any recommendation not supported by data is considered a guess and is therefore risky.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Cloud infrastructure gives us a cheap way to run experiments.</a:t>
            </a:r>
          </a:p>
        </p:txBody>
      </p:sp>
    </p:spTree>
    <p:extLst>
      <p:ext uri="{BB962C8B-B14F-4D97-AF65-F5344CB8AC3E}">
        <p14:creationId xmlns:p14="http://schemas.microsoft.com/office/powerpoint/2010/main" val="3049591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DevOps</a:t>
            </a:r>
            <a:r>
              <a:rPr lang="en-US" dirty="0"/>
              <a:t> Misconceptions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“DevOps is just about automating </a:t>
            </a:r>
            <a:br>
              <a:rPr lang="en-US" dirty="0"/>
            </a:br>
            <a:r>
              <a:rPr lang="en-US" dirty="0"/>
              <a:t>all the things.”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DevOps is mostly about culture and </a:t>
            </a:r>
            <a:br>
              <a:rPr lang="en-US" dirty="0"/>
            </a:br>
            <a:r>
              <a:rPr lang="en-US" dirty="0"/>
              <a:t>building a shared responsibility for </a:t>
            </a:r>
            <a:br>
              <a:rPr lang="en-US" dirty="0"/>
            </a:br>
            <a:r>
              <a:rPr lang="en-US" dirty="0"/>
              <a:t>service delivery.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2808D-E0A5-4C40-8EEB-A997F6B1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491" y="1417638"/>
            <a:ext cx="2258816" cy="22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16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384" y="1820812"/>
            <a:ext cx="2620194" cy="2235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61259" cy="4913022"/>
          </a:xfrm>
        </p:spPr>
        <p:txBody>
          <a:bodyPr>
            <a:normAutofit/>
          </a:bodyPr>
          <a:lstStyle/>
          <a:p>
            <a:r>
              <a:rPr lang="en-US" dirty="0"/>
              <a:t>You cannot change a traditional IT organization into a DevOps unicorn overnight.</a:t>
            </a:r>
          </a:p>
          <a:p>
            <a:endParaRPr lang="en-US" dirty="0"/>
          </a:p>
          <a:p>
            <a:r>
              <a:rPr lang="en-US" dirty="0"/>
              <a:t>Start small, prove out the effectiveness of new patterns and celebrate successes.</a:t>
            </a:r>
          </a:p>
          <a:p>
            <a:endParaRPr lang="en-US" dirty="0"/>
          </a:p>
          <a:p>
            <a:r>
              <a:rPr lang="en-US" dirty="0"/>
              <a:t>Culture is the hard part.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58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603C06-1194-2B40-9BB3-6D97A387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573" y="2294052"/>
            <a:ext cx="4381500" cy="4381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DevOps</a:t>
            </a:r>
            <a:r>
              <a:rPr lang="en-US" dirty="0"/>
              <a:t> Misconceptions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“We use DevOps tools therefore we must be </a:t>
            </a:r>
            <a:r>
              <a:rPr lang="en-US" i="1" dirty="0"/>
              <a:t>doing</a:t>
            </a:r>
            <a:r>
              <a:rPr lang="en-US" dirty="0"/>
              <a:t> DevOps.”</a:t>
            </a:r>
          </a:p>
          <a:p>
            <a:pPr lvl="1"/>
            <a:endParaRPr lang="en-US" dirty="0"/>
          </a:p>
          <a:p>
            <a:r>
              <a:rPr lang="en-US" dirty="0"/>
              <a:t>Vendors can sell you </a:t>
            </a:r>
            <a:br>
              <a:rPr lang="en-US" dirty="0"/>
            </a:br>
            <a:r>
              <a:rPr lang="en-US" dirty="0"/>
              <a:t>tools, but you cannot </a:t>
            </a:r>
            <a:br>
              <a:rPr lang="en-US" dirty="0"/>
            </a:br>
            <a:r>
              <a:rPr lang="en-US" dirty="0"/>
              <a:t>buy culture.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274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66160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FFFFFF"/>
                </a:solidFill>
                <a:latin typeface="+mj-lt"/>
              </a:rPr>
              <a:t>Culture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776091" y="2808239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FFFFFF"/>
                </a:solidFill>
                <a:latin typeface="+mj-lt"/>
              </a:rPr>
              <a:t>Automation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025683" y="426709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FFFFFF"/>
                </a:solidFill>
                <a:latin typeface="+mj-lt"/>
              </a:rPr>
              <a:t>Measurement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9E09ED-F70C-7E43-A3F2-330DDCE2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454509"/>
            <a:ext cx="8102600" cy="43561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4332287-C4CF-9B4E-99EE-32EB00ABC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DevOps CALMS Framework</a:t>
            </a:r>
          </a:p>
        </p:txBody>
      </p:sp>
    </p:spTree>
    <p:extLst>
      <p:ext uri="{BB962C8B-B14F-4D97-AF65-F5344CB8AC3E}">
        <p14:creationId xmlns:p14="http://schemas.microsoft.com/office/powerpoint/2010/main" val="358484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15286</TotalTime>
  <Words>2498</Words>
  <Application>Microsoft Macintosh PowerPoint</Application>
  <PresentationFormat>On-screen Show (4:3)</PresentationFormat>
  <Paragraphs>415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3" baseType="lpstr">
      <vt:lpstr>Arial</vt:lpstr>
      <vt:lpstr>Calibri</vt:lpstr>
      <vt:lpstr>Office Theme</vt:lpstr>
      <vt:lpstr>DevOps &amp; Cloud Infrastructure SEIS 665 DevOps Practices</vt:lpstr>
      <vt:lpstr>Agenda</vt:lpstr>
      <vt:lpstr>DevOps</vt:lpstr>
      <vt:lpstr>Is DevOps really new?</vt:lpstr>
      <vt:lpstr>PowerPoint Presentation</vt:lpstr>
      <vt:lpstr>Common DevOps Misconceptions</vt:lpstr>
      <vt:lpstr>Common DevOps Misconceptions</vt:lpstr>
      <vt:lpstr>Common DevOps Misconceptions</vt:lpstr>
      <vt:lpstr>DevOps CALMS Framework</vt:lpstr>
      <vt:lpstr>DevOps culture and sharing</vt:lpstr>
      <vt:lpstr>PowerPoint Presentation</vt:lpstr>
      <vt:lpstr>PowerPoint Presentation</vt:lpstr>
      <vt:lpstr>Conflicting measures of success</vt:lpstr>
      <vt:lpstr>Cultural priorities</vt:lpstr>
      <vt:lpstr>Cultural priorities</vt:lpstr>
      <vt:lpstr>Does my organization have a DevOps culture?</vt:lpstr>
      <vt:lpstr>DevOps Culture &amp; Lean</vt:lpstr>
      <vt:lpstr>Theory of Constraints</vt:lpstr>
      <vt:lpstr>Theory of Constraints</vt:lpstr>
      <vt:lpstr>Lean Queuing Theory</vt:lpstr>
      <vt:lpstr>Lean Queuing Theory</vt:lpstr>
      <vt:lpstr>PowerPoint Presentation</vt:lpstr>
      <vt:lpstr>DevOps Organization Focus</vt:lpstr>
      <vt:lpstr>Design For Operations</vt:lpstr>
      <vt:lpstr>Developers role</vt:lpstr>
      <vt:lpstr>Transparency</vt:lpstr>
      <vt:lpstr>Transparency</vt:lpstr>
      <vt:lpstr>Embrace Change</vt:lpstr>
      <vt:lpstr>Embrace Change</vt:lpstr>
      <vt:lpstr>Automation</vt:lpstr>
      <vt:lpstr>Automation</vt:lpstr>
      <vt:lpstr>Software Assembly Line</vt:lpstr>
      <vt:lpstr>Software Assembly Line</vt:lpstr>
      <vt:lpstr>Code Pipeline</vt:lpstr>
      <vt:lpstr>PowerPoint Presentation</vt:lpstr>
      <vt:lpstr>Code Pipeline</vt:lpstr>
      <vt:lpstr>Continuous Integration</vt:lpstr>
      <vt:lpstr>Continuous Integration Practices</vt:lpstr>
      <vt:lpstr>PowerPoint Presentation</vt:lpstr>
      <vt:lpstr>Software testing automation</vt:lpstr>
      <vt:lpstr>Software testing automation</vt:lpstr>
      <vt:lpstr>Shift Left</vt:lpstr>
      <vt:lpstr>Shift Left</vt:lpstr>
      <vt:lpstr>Shift Left</vt:lpstr>
      <vt:lpstr>Shift Left</vt:lpstr>
      <vt:lpstr>GUI test anti-pattern </vt:lpstr>
      <vt:lpstr>GUI test anti-pattern </vt:lpstr>
      <vt:lpstr>The "hardening" anti-pattern</vt:lpstr>
      <vt:lpstr>Continuous Delivery</vt:lpstr>
      <vt:lpstr>Continuous Delivery</vt:lpstr>
      <vt:lpstr>Traditional software delivery</vt:lpstr>
      <vt:lpstr>Traditional software delivery</vt:lpstr>
      <vt:lpstr>DevOps software delivery</vt:lpstr>
      <vt:lpstr>DevOps software delivery</vt:lpstr>
      <vt:lpstr>DevOps software delivery</vt:lpstr>
      <vt:lpstr>Deployments vs. releases</vt:lpstr>
      <vt:lpstr>Deployments vs. releases</vt:lpstr>
      <vt:lpstr>Deployments vs. releases</vt:lpstr>
      <vt:lpstr>Feature Flag Pattern</vt:lpstr>
      <vt:lpstr>Infrastructure as Code</vt:lpstr>
      <vt:lpstr>PowerPoint Presentation</vt:lpstr>
      <vt:lpstr>Measurement</vt:lpstr>
      <vt:lpstr>Telemetry types</vt:lpstr>
      <vt:lpstr>Telemetry sources</vt:lpstr>
      <vt:lpstr>Telemetry development</vt:lpstr>
      <vt:lpstr>Telemetry development</vt:lpstr>
      <vt:lpstr>Telemetry instrumentation</vt:lpstr>
      <vt:lpstr>Telemetry alarms</vt:lpstr>
      <vt:lpstr>Measurement and decision-making</vt:lpstr>
      <vt:lpstr>Parting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Jason Baker</cp:lastModifiedBy>
  <cp:revision>260</cp:revision>
  <dcterms:created xsi:type="dcterms:W3CDTF">2016-04-01T03:52:31Z</dcterms:created>
  <dcterms:modified xsi:type="dcterms:W3CDTF">2019-07-11T21:18:49Z</dcterms:modified>
</cp:coreProperties>
</file>